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57" r:id="rId9"/>
    <p:sldId id="258" r:id="rId10"/>
    <p:sldId id="266" r:id="rId11"/>
    <p:sldId id="259" r:id="rId12"/>
    <p:sldId id="260" r:id="rId13"/>
    <p:sldId id="264" r:id="rId14"/>
    <p:sldId id="261" r:id="rId15"/>
    <p:sldId id="262" r:id="rId16"/>
    <p:sldId id="263" r:id="rId17"/>
    <p:sldId id="265" r:id="rId18"/>
  </p:sldIdLst>
  <p:sldSz cx="12192000" cy="6858000"/>
  <p:notesSz cx="6858000" cy="9144000"/>
  <p:custDataLst>
    <p:tags r:id="rId19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99" d="100"/>
          <a:sy n="99" d="100"/>
        </p:scale>
        <p:origin x="20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E9ECB689-00EC-4DC2-A170-8100B5EAC0F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0E94B2AD-0903-4F1C-925D-9071AE1CA3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2760196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515A0173-F5A8-4647-A177-F96376A14E86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1ED6DDDA-1ED3-4435-A8F5-287661E27F4E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55E9C7BF-FCE7-4204-BE2A-FE0ADB3C9A0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19E8FCCF-6A5E-4606-AAC1-1EF010BAF85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0FF69D7A-F6C0-486E-82CA-C605AEB0D7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2760196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D580F5D2-FC1B-4493-AEEF-4792F341D97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8E23FCF6-AE19-4DEB-8AB9-292CE75EBE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2760196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634BAE4C-40DE-4321-B4B7-AD4A06B9D62C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D9F1941C-36AA-4D28-BCF2-E69DC004B6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2760196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FBA39990-D41C-47CD-AB1A-9D2877AA285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32926DA1-D373-402C-B455-6073D8786D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2760196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78CF2FD4-C862-4773-8AAB-60E45F105F4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211EE8AF-208A-4DFE-B661-B9BB2BAFB5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2760196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AFFAE98C-DB5F-47B2-B9F9-92C77595CAE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5B91850D-7D31-4411-93B2-FDA9C433B1A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6C349A29-3906-4A3B-9FFE-4B2BE252A558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83E00F5C-BC4B-4F13-8E86-D602714B4C52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8A9ED506-4D02-4E2D-9CE8-8FCC8266AF2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2760196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8E284355-FDA9-4F0C-B90E-C5A03C5628A8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908A116E-15DE-4077-8845-CCEA0AA89E1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F7359717-C418-45EA-A306-3241BCFCA94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9B6E1C64-199C-4E10-9A21-61197191EF4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2022-12-09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640115" y="6304768"/>
            <a:ext cx="3456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A99220BF-6917-4A4E-A01D-46F2797A2C48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013BA673-C224-48F1-B083-728833F0CA8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2778394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lisabeth.white@gov.se" TargetMode="External"/><Relationship Id="rId2" Type="http://schemas.openxmlformats.org/officeDocument/2006/relationships/hyperlink" Target="mailto:cecilia.asklof@gov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ige.europa.eu/publications/gender-budgeting-step-step-toolkit" TargetMode="External"/><Relationship Id="rId2" Type="http://schemas.openxmlformats.org/officeDocument/2006/relationships/hyperlink" Target="https://genderbudgeting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FEF323C-ED75-2253-F038-36F6FACE1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5960" y="939920"/>
            <a:ext cx="7640079" cy="2489080"/>
          </a:xfrm>
        </p:spPr>
        <p:txBody>
          <a:bodyPr/>
          <a:lstStyle/>
          <a:p>
            <a:pPr algn="ctr"/>
            <a:r>
              <a:rPr lang="en-US"/>
              <a:t>Opinion on </a:t>
            </a:r>
            <a:br>
              <a:rPr lang="en-US"/>
            </a:br>
            <a:r>
              <a:rPr lang="en-US"/>
              <a:t>Gender </a:t>
            </a:r>
            <a:r>
              <a:rPr lang="en-US" dirty="0"/>
              <a:t>Budgeting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A58FCEC2-41D8-4018-8E69-D8A5233B1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8952" y="3717826"/>
            <a:ext cx="7715251" cy="1655762"/>
          </a:xfrm>
        </p:spPr>
        <p:txBody>
          <a:bodyPr/>
          <a:lstStyle/>
          <a:p>
            <a:pPr algn="ctr"/>
            <a:r>
              <a:rPr lang="en-US" dirty="0"/>
              <a:t>Meeting in the Advisory Committee </a:t>
            </a:r>
          </a:p>
          <a:p>
            <a:pPr algn="ctr"/>
            <a:r>
              <a:rPr lang="en-US" dirty="0"/>
              <a:t>on Gender Equality</a:t>
            </a:r>
          </a:p>
          <a:p>
            <a:pPr algn="ctr"/>
            <a:r>
              <a:rPr lang="en-US" dirty="0"/>
              <a:t>December 16, 2022</a:t>
            </a:r>
          </a:p>
          <a:p>
            <a:pPr algn="ctr"/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Ministry of Employment</a:t>
            </a: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B5D703DB-7417-483C-9BC6-30AABB6933CB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03EB21-8B16-4E2C-B453-64E3A1B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Recommendations RRF (continued)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7975D3-2A7D-47E0-9E3A-B714A58D6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99" y="1364459"/>
            <a:ext cx="10955715" cy="4398166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Member States ensure capacity building at all levels of government </a:t>
            </a:r>
            <a:r>
              <a:rPr lang="en-US" sz="2000" dirty="0"/>
              <a:t>for staff responsible for implementation of activities funded by the national Recovery and Resilience Plan.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The Commission follows up and evaluates the use of RRF funds in Member States from a gender equality perspective</a:t>
            </a:r>
            <a:r>
              <a:rPr lang="en-US" sz="2000" dirty="0"/>
              <a:t>, including assessments of Member States’ adherence to the RRF regulation and requirement to promote gender equality and address gender equality challenges.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The Commission provides targeted investments to close the identified gaps</a:t>
            </a:r>
            <a:r>
              <a:rPr lang="en-US" sz="2000" dirty="0"/>
              <a:t> in equality between women and men.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1D3D02A-3FF8-493F-91CB-897BE13FE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920FA3A-9B29-4A45-AEA3-6671D9A0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228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C858D-EE56-4234-B757-6A0BA596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A3862D-D45E-457C-8D8C-15AD8F6B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921626" cy="4129082"/>
          </a:xfrm>
        </p:spPr>
        <p:txBody>
          <a:bodyPr/>
          <a:lstStyle/>
          <a:p>
            <a:r>
              <a:rPr lang="en-AU" dirty="0"/>
              <a:t>Comments and Discussion welcome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Contact information: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>
                <a:hlinkClick r:id="rId2"/>
              </a:rPr>
              <a:t>cecilia.asklof@gov.se</a:t>
            </a:r>
            <a:r>
              <a:rPr lang="en-AU" dirty="0"/>
              <a:t> </a:t>
            </a:r>
          </a:p>
          <a:p>
            <a:pPr marL="0" indent="0">
              <a:buNone/>
            </a:pPr>
            <a:r>
              <a:rPr lang="en-AU" dirty="0">
                <a:hlinkClick r:id="rId3"/>
              </a:rPr>
              <a:t>elisabeth.white@gov.se</a:t>
            </a:r>
            <a:r>
              <a:rPr lang="en-AU" dirty="0"/>
              <a:t>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C57E48B-12D4-46F9-B3E7-DC06C4B0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0B987E5-696A-4907-A222-6850A849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646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40950"/>
            <a:ext cx="10944804" cy="102974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Background &amp; Purpose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466850"/>
            <a:ext cx="11569201" cy="4552945"/>
          </a:xfrm>
        </p:spPr>
        <p:txBody>
          <a:bodyPr/>
          <a:lstStyle/>
          <a:p>
            <a:r>
              <a:rPr lang="en-CA" sz="2600" dirty="0">
                <a:latin typeface="Arial (Rubriker)"/>
                <a:cs typeface="Times New Roman" panose="02020603050405020304" pitchFamily="18" charset="0"/>
              </a:rPr>
              <a:t>A clear political commitment to Gender Equality in the EU Commission, in combination with persistent calls for progress among MS and stakeholders at EU level</a:t>
            </a:r>
            <a:r>
              <a:rPr lang="en-CA" sz="2400" dirty="0"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CA" sz="2400" dirty="0">
              <a:effectLst/>
              <a:latin typeface="+mj-lt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en-CA" sz="2600" dirty="0">
                <a:latin typeface="Arial (Rubriker)"/>
                <a:cs typeface="Times New Roman" panose="02020603050405020304" pitchFamily="18" charset="0"/>
              </a:rPr>
              <a:t>Good practices of gender budgeting at national, regional and local level in MS and of gender equality integrated in national Resilience and Recovery Plans. </a:t>
            </a:r>
          </a:p>
          <a:p>
            <a:pPr marL="0" indent="0">
              <a:buNone/>
            </a:pPr>
            <a:endParaRPr lang="en-CA" sz="2400" dirty="0">
              <a:latin typeface="+mj-lt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en-CA" sz="2600" dirty="0">
                <a:effectLst/>
                <a:latin typeface="Arial (Rubriker)"/>
                <a:ea typeface="Garamond" panose="02020404030301010803" pitchFamily="18" charset="0"/>
                <a:cs typeface="Times New Roman" panose="02020603050405020304" pitchFamily="18" charset="0"/>
              </a:rPr>
              <a:t>Recommendations to enhance implementation of gender budgeting in the EU.</a:t>
            </a:r>
            <a:endParaRPr lang="en-GB" sz="2600" dirty="0">
              <a:latin typeface="Arial (Rubriker)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Ministry of Employment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4CF8558-C680-4466-94EE-C7382D9AD73A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7F0C70-640F-4636-B3A4-820F120E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360000"/>
            <a:ext cx="10910378" cy="102974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Point of departure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A54646-FE58-4FA4-B700-A53DE812E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55" y="1497740"/>
            <a:ext cx="10776700" cy="4915028"/>
          </a:xfrm>
        </p:spPr>
        <p:txBody>
          <a:bodyPr/>
          <a:lstStyle/>
          <a:p>
            <a:r>
              <a:rPr lang="en-CA" sz="2600" b="1" dirty="0">
                <a:latin typeface="Arial (Rubriker)"/>
                <a:cs typeface="Times New Roman" panose="02020603050405020304" pitchFamily="18" charset="0"/>
              </a:rPr>
              <a:t>Gender equality is a core value of the EU and a fundamental right</a:t>
            </a:r>
            <a:r>
              <a:rPr lang="en-CA" sz="2600" dirty="0">
                <a:latin typeface="Arial (Rubriker)"/>
                <a:cs typeface="Times New Roman" panose="02020603050405020304" pitchFamily="18" charset="0"/>
              </a:rPr>
              <a:t>. It is an essential part of the solution to the challenges Europe is facing today</a:t>
            </a:r>
            <a:r>
              <a:rPr lang="en-CA" sz="22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CA" sz="2200" dirty="0"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latin typeface="Arial (Rubriker)"/>
                <a:cs typeface="Times New Roman" panose="02020603050405020304" pitchFamily="18" charset="0"/>
              </a:rPr>
              <a:t>Gender budgeting is an indispensable tool to advance gender equality</a:t>
            </a:r>
            <a:r>
              <a:rPr lang="en-US" sz="2600" dirty="0">
                <a:latin typeface="Arial (Rubriker)"/>
                <a:cs typeface="Times New Roman" panose="02020603050405020304" pitchFamily="18" charset="0"/>
              </a:rPr>
              <a:t>. By </a:t>
            </a:r>
            <a:r>
              <a:rPr lang="en-CA" sz="2600" dirty="0">
                <a:latin typeface="Arial (Rubriker)"/>
                <a:cs typeface="Times New Roman" panose="02020603050405020304" pitchFamily="18" charset="0"/>
              </a:rPr>
              <a:t>restructuring the budget, public resources are used in a way that can increase gender equality and thereby increase the efficiency and effectiveness of budgets and policies</a:t>
            </a:r>
            <a:r>
              <a:rPr lang="en-CA" sz="22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. </a:t>
            </a:r>
            <a:endParaRPr lang="en-CA" sz="1800" dirty="0"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2E6B7EF-2453-4DC4-87DD-BF3AF920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F63AF9-E9DC-401F-A1B9-BA97E945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90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F9AB72-A792-417E-9E95-4642347B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Good practices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2205DA-CE8A-4302-85C2-2C24C8620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344" y="1543050"/>
            <a:ext cx="10955715" cy="4305295"/>
          </a:xfrm>
        </p:spPr>
        <p:txBody>
          <a:bodyPr/>
          <a:lstStyle/>
          <a:p>
            <a:r>
              <a:rPr lang="en-GB" sz="2800" dirty="0"/>
              <a:t>Methodology at EU level, to be used at programme level in MFF 2021-2027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800" dirty="0"/>
              <a:t>Good practices at MS level</a:t>
            </a:r>
          </a:p>
          <a:p>
            <a:pPr lvl="1"/>
            <a:r>
              <a:rPr lang="en-GB" dirty="0"/>
              <a:t>Austria</a:t>
            </a:r>
          </a:p>
          <a:p>
            <a:pPr lvl="1"/>
            <a:r>
              <a:rPr lang="en-GB" dirty="0"/>
              <a:t>Belgium</a:t>
            </a:r>
          </a:p>
          <a:p>
            <a:pPr lvl="1"/>
            <a:r>
              <a:rPr lang="en-GB" dirty="0"/>
              <a:t>Czech Republic</a:t>
            </a:r>
          </a:p>
          <a:p>
            <a:pPr lvl="1"/>
            <a:r>
              <a:rPr lang="en-GB" dirty="0"/>
              <a:t>Finland</a:t>
            </a:r>
          </a:p>
          <a:p>
            <a:pPr lvl="1"/>
            <a:r>
              <a:rPr lang="en-GB" dirty="0"/>
              <a:t>Portugal</a:t>
            </a:r>
          </a:p>
          <a:p>
            <a:pPr lvl="1"/>
            <a:r>
              <a:rPr lang="en-GB" dirty="0"/>
              <a:t>Spain</a:t>
            </a:r>
          </a:p>
          <a:p>
            <a:pPr lvl="1"/>
            <a:r>
              <a:rPr lang="en-GB" dirty="0"/>
              <a:t>Sweden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A7612AD-460A-469A-B434-DE01E435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0CFE8C9-7292-4A0A-A589-F8A6FBEA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577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62D313-F5EC-46C0-BB7F-4851D294F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Recommendations at EU and MS Level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2566E8-A878-4356-B9ED-45B81B6C5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283101"/>
            <a:ext cx="11378700" cy="4882017"/>
          </a:xfrm>
        </p:spPr>
        <p:txBody>
          <a:bodyPr/>
          <a:lstStyle/>
          <a:p>
            <a:r>
              <a:rPr lang="en-US" sz="2000" dirty="0"/>
              <a:t>The Commission and the European Council </a:t>
            </a:r>
            <a:r>
              <a:rPr lang="en-US" sz="2000" b="1" dirty="0"/>
              <a:t>adopts an official definition of gender budgeting</a:t>
            </a:r>
            <a:r>
              <a:rPr lang="en-US" sz="2000" dirty="0"/>
              <a:t>, as defined by the Council of Europe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The Commission makes an official and clear </a:t>
            </a:r>
            <a:r>
              <a:rPr lang="en-US" sz="2000" b="1" dirty="0"/>
              <a:t>political commitment to gender budgeting</a:t>
            </a:r>
            <a:r>
              <a:rPr lang="en-US" sz="2000" dirty="0"/>
              <a:t>, including to systematically further gender budgeting in the MFF.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The Commission ensures that the </a:t>
            </a:r>
            <a:r>
              <a:rPr lang="en-US" sz="2000" b="1" dirty="0"/>
              <a:t>pilot methodology to track gender equality expenditure in the MFF 2021-2027 is fully implemented</a:t>
            </a:r>
            <a:r>
              <a:rPr lang="en-US" sz="2000" dirty="0"/>
              <a:t>, and further enhanced.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The Commission ensures that it has structure, resources and capacity to ensure effective </a:t>
            </a:r>
            <a:r>
              <a:rPr lang="en-US" sz="2000" b="1" dirty="0"/>
              <a:t>steering, coordination and monitoring of gender mainstreaming</a:t>
            </a:r>
            <a:r>
              <a:rPr lang="en-US" sz="2000" dirty="0"/>
              <a:t> in the EU budget, including strengthening collaborations with EIGE.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AC6FAA-2DB0-4ACC-95D8-C950E430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EEA9068-9F0A-402E-B2B4-BE7ADE01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231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5AEB1A-5E7C-4403-8C2F-A99A172AE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10" y="266442"/>
            <a:ext cx="11558290" cy="1029740"/>
          </a:xfrm>
        </p:spPr>
        <p:txBody>
          <a:bodyPr/>
          <a:lstStyle/>
          <a:p>
            <a:r>
              <a:rPr lang="en-GB" sz="4400" dirty="0">
                <a:solidFill>
                  <a:schemeClr val="tx1"/>
                </a:solidFill>
              </a:rPr>
              <a:t>Recommendations </a:t>
            </a:r>
            <a:r>
              <a:rPr lang="en-US" sz="4400" dirty="0">
                <a:solidFill>
                  <a:schemeClr val="tx1"/>
                </a:solidFill>
              </a:rPr>
              <a:t>EU &amp; MS Level (cont’d</a:t>
            </a:r>
            <a:r>
              <a:rPr lang="en-GB" sz="4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14099C-C765-424D-B488-2893E1B0D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42" y="1393093"/>
            <a:ext cx="10955715" cy="5019675"/>
          </a:xfrm>
        </p:spPr>
        <p:txBody>
          <a:bodyPr/>
          <a:lstStyle/>
          <a:p>
            <a:r>
              <a:rPr lang="en-US" sz="2000" b="1" dirty="0"/>
              <a:t>Member States adopts formal decisions which stipulate a commitment </a:t>
            </a:r>
            <a:r>
              <a:rPr lang="en-US" sz="2000" dirty="0"/>
              <a:t>to systematically work with gender budgeting in national budgets</a:t>
            </a:r>
            <a:r>
              <a:rPr lang="en-US" sz="1600" dirty="0"/>
              <a:t>.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Member States </a:t>
            </a:r>
            <a:r>
              <a:rPr lang="en-US" sz="2000" b="1" dirty="0" err="1"/>
              <a:t>operationalise</a:t>
            </a:r>
            <a:r>
              <a:rPr lang="en-US" sz="2000" b="1" dirty="0"/>
              <a:t> gender budgeting </a:t>
            </a:r>
            <a:r>
              <a:rPr lang="en-US" sz="2000" dirty="0"/>
              <a:t>in steering documents, with explicit and concrete requirements and specific guidelines and instructions.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The Commission and the Member States ensure </a:t>
            </a:r>
            <a:r>
              <a:rPr lang="en-US" sz="2000" b="1" dirty="0"/>
              <a:t>systematic and strategic capacity building</a:t>
            </a:r>
            <a:r>
              <a:rPr lang="en-US" sz="2000" dirty="0"/>
              <a:t>, trainings and use of methodological tools on gender budgeting.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The Commission and the Member States arrange upscaled </a:t>
            </a:r>
            <a:r>
              <a:rPr lang="en-US" sz="2000" b="1" dirty="0"/>
              <a:t>exchanges on gender budgeting </a:t>
            </a:r>
            <a:r>
              <a:rPr lang="en-US" sz="2000" dirty="0"/>
              <a:t>work.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endParaRPr lang="en-GB" sz="12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625594-9CAC-45FE-A358-D38894D0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Ministry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93C23D-66EC-457F-ACA5-0A9F43FB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475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D8E44B-2363-4300-B943-0CAFF2A9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4" y="360000"/>
            <a:ext cx="11081829" cy="1029740"/>
          </a:xfrm>
        </p:spPr>
        <p:txBody>
          <a:bodyPr/>
          <a:lstStyle/>
          <a:p>
            <a:r>
              <a:rPr lang="en-GB" sz="4400" dirty="0">
                <a:solidFill>
                  <a:schemeClr val="tx1"/>
                </a:solidFill>
              </a:rPr>
              <a:t>Recommendations </a:t>
            </a:r>
            <a:r>
              <a:rPr lang="en-US" sz="4400" dirty="0">
                <a:solidFill>
                  <a:schemeClr val="tx1"/>
                </a:solidFill>
              </a:rPr>
              <a:t>EU &amp; MS Level </a:t>
            </a:r>
            <a:r>
              <a:rPr lang="en-GB" sz="4400" dirty="0">
                <a:solidFill>
                  <a:schemeClr val="tx1"/>
                </a:solidFill>
              </a:rPr>
              <a:t>(cont’d)</a:t>
            </a:r>
            <a:endParaRPr lang="en-GB" sz="4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3C5C4B-EC4C-438D-A836-782000738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40" y="1528763"/>
            <a:ext cx="10955715" cy="4129082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  <a:p>
            <a:r>
              <a:rPr lang="en-US" sz="2000" dirty="0"/>
              <a:t>Member States </a:t>
            </a:r>
            <a:r>
              <a:rPr lang="en-US" sz="2000" b="1" dirty="0"/>
              <a:t>monitor and evaluate</a:t>
            </a:r>
            <a:r>
              <a:rPr lang="en-US" sz="2000" dirty="0"/>
              <a:t> efforts and outcomes of gender budgeting at national level.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dirty="0"/>
              <a:t>The Commission and the Member States </a:t>
            </a:r>
            <a:r>
              <a:rPr lang="en-US" sz="2000" b="1" dirty="0"/>
              <a:t>conduct studies on the reforms required to introduce gender budgeting</a:t>
            </a:r>
            <a:r>
              <a:rPr lang="en-US" sz="2000" dirty="0"/>
              <a:t> and conduct external and independent evaluations of gender budgeting efforts</a:t>
            </a:r>
            <a:r>
              <a:rPr lang="en-US" sz="1900" dirty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dirty="0"/>
              <a:t>The Commission and the Member States further develop its </a:t>
            </a:r>
            <a:r>
              <a:rPr lang="en-US" sz="2000" b="1" dirty="0"/>
              <a:t>strategic collaborations with experts on gender budgeting in civil society </a:t>
            </a:r>
            <a:r>
              <a:rPr lang="en-US" sz="2000" dirty="0"/>
              <a:t>and women’s </a:t>
            </a:r>
            <a:r>
              <a:rPr lang="en-US" sz="2000" dirty="0" err="1"/>
              <a:t>organisations</a:t>
            </a:r>
            <a:r>
              <a:rPr lang="en-US" sz="2000" dirty="0"/>
              <a:t>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A104EC-5C5A-46B9-AB23-CF62CFB5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4317C-206E-46B2-8AB1-698209D3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634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9B79E0-0507-4209-B867-564E72FF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1131050" cy="1029740"/>
          </a:xfrm>
        </p:spPr>
        <p:txBody>
          <a:bodyPr/>
          <a:lstStyle/>
          <a:p>
            <a:r>
              <a:rPr lang="en-GB" sz="4200" dirty="0">
                <a:solidFill>
                  <a:schemeClr val="tx1"/>
                </a:solidFill>
              </a:rPr>
              <a:t>Recommendations Local &amp; Regional Level</a:t>
            </a:r>
            <a:r>
              <a:rPr lang="en-GB" dirty="0">
                <a:solidFill>
                  <a:schemeClr val="tx1"/>
                </a:solidFill>
              </a:rPr>
              <a:t>: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D367F-13C6-421F-AA63-44C88FC1D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481137"/>
            <a:ext cx="10955715" cy="4529137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400"/>
              </a:spcAft>
            </a:pPr>
            <a:r>
              <a:rPr lang="en-CA" sz="1800" dirty="0"/>
              <a:t>The Member States’ governments </a:t>
            </a:r>
            <a:r>
              <a:rPr lang="en-CA" sz="1800" b="1" dirty="0"/>
              <a:t>support gender budgeting efforts at local and regional level</a:t>
            </a:r>
            <a:r>
              <a:rPr lang="en-CA" sz="1800" dirty="0"/>
              <a:t>, including by funding such efforts</a:t>
            </a:r>
            <a:r>
              <a:rPr lang="en-CA" sz="2000" dirty="0"/>
              <a:t>. </a:t>
            </a:r>
            <a:endParaRPr lang="sv-SE" sz="2000" dirty="0"/>
          </a:p>
          <a:p>
            <a:pPr algn="just">
              <a:lnSpc>
                <a:spcPct val="115000"/>
              </a:lnSpc>
              <a:spcAft>
                <a:spcPts val="1400"/>
              </a:spcAft>
            </a:pPr>
            <a:r>
              <a:rPr lang="en-CA" sz="1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Member States, at all levels of government, support </a:t>
            </a:r>
            <a:r>
              <a:rPr lang="en-CA" sz="1800" b="1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systematic and strategic capacity building</a:t>
            </a:r>
            <a:r>
              <a:rPr lang="en-CA" sz="1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, including methodological tools, to support implementation of gender budgeting at local and regional level</a:t>
            </a:r>
            <a:r>
              <a:rPr lang="en-CA" sz="1800" dirty="0">
                <a:effectLst/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.</a:t>
            </a:r>
            <a:endParaRPr lang="sv-SE" sz="1800" dirty="0">
              <a:latin typeface="+mj-lt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400"/>
              </a:spcAft>
            </a:pPr>
            <a:r>
              <a:rPr lang="en-CA" sz="1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Member States, at all levels of government, consult and use </a:t>
            </a:r>
            <a:r>
              <a:rPr lang="en-CA" sz="1800" b="1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available tools and resources</a:t>
            </a:r>
            <a:r>
              <a:rPr lang="en-CA" sz="1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, such as the European Women’s Lobby’s </a:t>
            </a:r>
            <a:r>
              <a:rPr lang="en-CA" sz="1800" u="sng" dirty="0">
                <a:solidFill>
                  <a:srgbClr val="0563C1"/>
                </a:solidFill>
                <a:effectLst/>
                <a:ea typeface="Garamond" panose="02020404030301010803" pitchFamily="18" charset="0"/>
                <a:cs typeface="Times New Roman" panose="02020603050405020304" pitchFamily="18" charset="0"/>
                <a:hlinkClick r:id="rId2"/>
              </a:rPr>
              <a:t>on line platform for gender budgeting</a:t>
            </a:r>
            <a:r>
              <a:rPr lang="en-CA" sz="1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, and EIGE’s </a:t>
            </a:r>
            <a:r>
              <a:rPr lang="en-CA" sz="1800" u="sng" dirty="0">
                <a:solidFill>
                  <a:srgbClr val="0563C1"/>
                </a:solidFill>
                <a:effectLst/>
                <a:ea typeface="Garamond" panose="02020404030301010803" pitchFamily="18" charset="0"/>
                <a:cs typeface="Times New Roman" panose="02020603050405020304" pitchFamily="18" charset="0"/>
                <a:hlinkClick r:id="rId3"/>
              </a:rPr>
              <a:t>Gender Budgeting toolkit</a:t>
            </a:r>
            <a:r>
              <a:rPr lang="en-CA" sz="1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. </a:t>
            </a:r>
            <a:endParaRPr lang="sv-SE" sz="1800" dirty="0"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400"/>
              </a:spcAft>
            </a:pPr>
            <a:r>
              <a:rPr lang="en-CA" sz="1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Member States’ local and regional governments sign and implement the </a:t>
            </a:r>
            <a:r>
              <a:rPr lang="en-CA" sz="1800" b="1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European Charter for Equality of Women and Men in Local Life</a:t>
            </a:r>
            <a:r>
              <a:rPr lang="en-CA" sz="1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, by the Council of European Municipalities and Regions (CEMR)</a:t>
            </a:r>
            <a:endParaRPr lang="sv-SE" sz="1800" dirty="0">
              <a:effectLst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400"/>
              </a:spcAft>
              <a:buNone/>
            </a:pPr>
            <a:r>
              <a:rPr lang="en-CA" sz="18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4C4D396-BD44-4D3B-9CFF-297839A7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02CCF09-8431-4D51-AA5E-857A539E2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998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018E06-0C4C-48F5-AB33-C96B6493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>
                <a:solidFill>
                  <a:schemeClr val="tx1"/>
                </a:solidFill>
              </a:rPr>
              <a:t>Recommendations RRF</a:t>
            </a:r>
            <a:r>
              <a:rPr lang="en-GB" dirty="0">
                <a:solidFill>
                  <a:schemeClr val="tx1"/>
                </a:solidFill>
              </a:rPr>
              <a:t>: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4180CC-CE67-45C5-9D9E-4C9BB0EC8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40" y="1547813"/>
            <a:ext cx="10955715" cy="4348162"/>
          </a:xfrm>
        </p:spPr>
        <p:txBody>
          <a:bodyPr/>
          <a:lstStyle/>
          <a:p>
            <a:r>
              <a:rPr lang="en-US" sz="2200" b="1" dirty="0">
                <a:latin typeface="+mj-lt"/>
              </a:rPr>
              <a:t>The Commission </a:t>
            </a:r>
            <a:r>
              <a:rPr lang="en-US" sz="2200" dirty="0">
                <a:latin typeface="+mj-lt"/>
              </a:rPr>
              <a:t>enhances its capability to develop gender responsive financial instruments, with a view to ensure </a:t>
            </a:r>
            <a:r>
              <a:rPr lang="en-US" sz="2200" b="1" dirty="0">
                <a:latin typeface="+mj-lt"/>
              </a:rPr>
              <a:t>gender equality perspectives in future response package</a:t>
            </a:r>
            <a:r>
              <a:rPr lang="en-US" sz="2200" dirty="0">
                <a:latin typeface="+mj-lt"/>
              </a:rPr>
              <a:t>s.  </a:t>
            </a:r>
          </a:p>
          <a:p>
            <a:pPr marL="0" indent="0">
              <a:buNone/>
            </a:pPr>
            <a:endParaRPr lang="en-US" sz="1000" dirty="0">
              <a:latin typeface="+mj-lt"/>
            </a:endParaRPr>
          </a:p>
          <a:p>
            <a:r>
              <a:rPr lang="en-US" sz="2200" b="1" dirty="0">
                <a:latin typeface="+mj-lt"/>
              </a:rPr>
              <a:t>Member States </a:t>
            </a:r>
            <a:r>
              <a:rPr lang="en-US" sz="2200" dirty="0">
                <a:latin typeface="+mj-lt"/>
              </a:rPr>
              <a:t>define and apply methods and instruments that allow for </a:t>
            </a:r>
            <a:r>
              <a:rPr lang="en-US" sz="2200" b="1" dirty="0">
                <a:latin typeface="+mj-lt"/>
              </a:rPr>
              <a:t>gender equality analysis in the implementation phase </a:t>
            </a:r>
            <a:r>
              <a:rPr lang="en-US" sz="2200" dirty="0">
                <a:latin typeface="+mj-lt"/>
              </a:rPr>
              <a:t>of the national Recovery and Resilience Plan.</a:t>
            </a:r>
          </a:p>
          <a:p>
            <a:pPr marL="0" indent="0">
              <a:buNone/>
            </a:pPr>
            <a:endParaRPr lang="en-US" sz="1000" dirty="0">
              <a:latin typeface="+mj-lt"/>
            </a:endParaRPr>
          </a:p>
          <a:p>
            <a:r>
              <a:rPr lang="en-US" sz="2200" dirty="0">
                <a:latin typeface="+mj-lt"/>
              </a:rPr>
              <a:t>Member States </a:t>
            </a:r>
            <a:r>
              <a:rPr lang="en-US" sz="2200" b="1" dirty="0">
                <a:latin typeface="+mj-lt"/>
              </a:rPr>
              <a:t>collaborate with gender equality experts</a:t>
            </a:r>
            <a:r>
              <a:rPr lang="en-US" sz="2200" dirty="0">
                <a:latin typeface="+mj-lt"/>
              </a:rPr>
              <a:t>, including from civil society </a:t>
            </a:r>
            <a:r>
              <a:rPr lang="en-US" sz="2200" dirty="0" err="1">
                <a:latin typeface="+mj-lt"/>
              </a:rPr>
              <a:t>organisations</a:t>
            </a:r>
            <a:r>
              <a:rPr lang="en-US" sz="2200" dirty="0">
                <a:latin typeface="+mj-lt"/>
              </a:rPr>
              <a:t>, to ensure that gender equality aspects are included in planning, implementation and evaluation of the activities funded within the RRF framework.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1C97B31-6367-4EB8-B4AC-5D0CC7D7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Ministry of Employment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938D00-15DF-44BD-A50C-8E2F95E6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4541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skansliet svenska.potx" id="{E11CE815-02A3-40C1-BBD5-D5CC5E024F10}" vid="{246F85A8-B73A-489E-B342-21F6316B6AD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0c29d14f-4f39-4721-823d-1d845105a599">TAWWKQQJZXDZ-1563152007-11459</_dlc_DocId>
    <_dlc_DocIdUrl xmlns="0c29d14f-4f39-4721-823d-1d845105a599">
      <Url>https://dhs.sp.regeringskansliet.se/yta/a-JAM/_layouts/15/DocIdRedir.aspx?ID=TAWWKQQJZXDZ-1563152007-11459</Url>
      <Description>TAWWKQQJZXDZ-1563152007-11459</Description>
    </_dlc_DocIdUrl>
  </documentManagement>
</p:properties>
</file>

<file path=customXml/item2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EFE213AF1D2DDF42A777092AEA4779BF" ma:contentTypeVersion="37" ma:contentTypeDescription="Skapa nytt dokument med möjlighet att välja RK-mall" ma:contentTypeScope="" ma:versionID="ecac5c89ee7678cf289a0eb02e6fd956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9c9941df-7074-4a92-bf99-225d24d78d61" xmlns:ns7="0c29d14f-4f39-4721-823d-1d845105a599" targetNamespace="http://schemas.microsoft.com/office/2006/metadata/properties" ma:root="true" ma:fieldsID="acf7ef752782c19e589e28b1e8310efd" ns2:_="" ns4:_="" ns5:_="" ns6:_="" ns7:_="">
    <xsd:import namespace="4e9c2f0c-7bf8-49af-8356-cbf363fc78a7"/>
    <xsd:import namespace="cc625d36-bb37-4650-91b9-0c96159295ba"/>
    <xsd:import namespace="18f3d968-6251-40b0-9f11-012b293496c2"/>
    <xsd:import namespace="9c9941df-7074-4a92-bf99-225d24d78d61"/>
    <xsd:import namespace="0c29d14f-4f39-4721-823d-1d845105a599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SharedWithUsers" minOccurs="0"/>
                <xsd:element ref="ns7:_dlc_DocId" minOccurs="0"/>
                <xsd:element ref="ns7:_dlc_DocIdUrl" minOccurs="0"/>
                <xsd:element ref="ns7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2e23b06d-ff9d-46ec-a4fc-fc7ca4e8240f}" ma:internalName="TaxCatchAllLabel" ma:readOnly="true" ma:showField="CatchAllDataLabel" ma:web="50ce4725-3f48-418b-b142-09b76e37f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2e23b06d-ff9d-46ec-a4fc-fc7ca4e8240f}" ma:internalName="TaxCatchAll" ma:showField="CatchAllData" ma:web="50ce4725-3f48-418b-b142-09b76e37f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29d14f-4f39-4721-823d-1d845105a599" elementFormDefault="qualified">
    <xsd:import namespace="http://schemas.microsoft.com/office/2006/documentManagement/types"/>
    <xsd:import namespace="http://schemas.microsoft.com/office/infopath/2007/PartnerControls"/>
    <xsd:element name="_dlc_DocId" ma:index="1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D71ED183-F611-4145-B40A-80956DFFE37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c9941df-7074-4a92-bf99-225d24d78d61"/>
    <ds:schemaRef ds:uri="0c29d14f-4f39-4721-823d-1d845105a599"/>
    <ds:schemaRef ds:uri="http://purl.org/dc/elements/1.1/"/>
    <ds:schemaRef ds:uri="http://schemas.microsoft.com/office/2006/metadata/properties"/>
    <ds:schemaRef ds:uri="cc625d36-bb37-4650-91b9-0c96159295ba"/>
    <ds:schemaRef ds:uri="18f3d968-6251-40b0-9f11-012b293496c2"/>
    <ds:schemaRef ds:uri="4e9c2f0c-7bf8-49af-8356-cbf363fc78a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06D3DA-C8ED-4D10-AEAA-CB4590B88455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6BC20DA-D1B7-4068-B0DA-981D56E45EA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E72743D-C9B8-4E0D-9B41-625C37273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9c9941df-7074-4a92-bf99-225d24d78d61"/>
    <ds:schemaRef ds:uri="0c29d14f-4f39-4721-823d-1d845105a5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1E1A01F-2D62-4E60-A954-61FEE7B2E114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89634E0A-91C1-4B13-B363-04B0C58EE160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836</Words>
  <Application>Microsoft Office PowerPoint</Application>
  <PresentationFormat>Bredbild</PresentationFormat>
  <Paragraphs>99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Arial (Rubriker)</vt:lpstr>
      <vt:lpstr>Garamond</vt:lpstr>
      <vt:lpstr>RK PPT</vt:lpstr>
      <vt:lpstr>Opinion on  Gender Budgeting</vt:lpstr>
      <vt:lpstr>Background &amp; Purpose</vt:lpstr>
      <vt:lpstr>Point of departure</vt:lpstr>
      <vt:lpstr>Good practices</vt:lpstr>
      <vt:lpstr>Recommendations at EU and MS Level  </vt:lpstr>
      <vt:lpstr>Recommendations EU &amp; MS Level (cont’d)</vt:lpstr>
      <vt:lpstr>Recommendations EU &amp; MS Level (cont’d)</vt:lpstr>
      <vt:lpstr>Recommendations Local &amp; Regional Level: </vt:lpstr>
      <vt:lpstr>Recommendations RRF:</vt:lpstr>
      <vt:lpstr>Recommendations RRF (continued)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Opinion on Gender Budgeting</dc:title>
  <dc:creator>Elisabeth White</dc:creator>
  <cp:lastModifiedBy>Elisabeth White</cp:lastModifiedBy>
  <cp:revision>45</cp:revision>
  <dcterms:created xsi:type="dcterms:W3CDTF">2022-06-14T13:10:44Z</dcterms:created>
  <dcterms:modified xsi:type="dcterms:W3CDTF">2022-12-09T13:19:26Z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0x010100BBA312BF02777149882D207184EC35C03200EFE213AF1D2DDF42A777092AEA4779BF</vt:lpwstr>
  </property>
  <property fmtid="{D5CDD505-2E9C-101B-9397-08002B2CF9AE}" pid="5" name="_dlc_DocIdItemGuid">
    <vt:lpwstr>cced1e9e-9723-4aa0-bfcb-15322bef7a3c</vt:lpwstr>
  </property>
  <property fmtid="{D5CDD505-2E9C-101B-9397-08002B2CF9AE}" pid="6" name="Organisation">
    <vt:lpwstr/>
  </property>
  <property fmtid="{D5CDD505-2E9C-101B-9397-08002B2CF9AE}" pid="7" name="ActivityCategory">
    <vt:lpwstr/>
  </property>
</Properties>
</file>