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38" r:id="rId3"/>
    <p:sldId id="340" r:id="rId4"/>
    <p:sldId id="344" r:id="rId5"/>
    <p:sldId id="339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99" d="100"/>
          <a:sy n="99" d="100"/>
        </p:scale>
        <p:origin x="19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FDBCF7-E11B-4ACA-AE1C-8F9C30CB0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0CDF8F1-FD17-4763-AB17-00BA70476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185C30-D763-4CC2-8425-4DC9E7C0E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E99FB0-4C5D-4D13-9A27-025DFD9DA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6BAECA-7B52-4E0F-945C-D6A916C6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3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8C8A4D-91C4-4A71-A21A-095A47F7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AD0CA57-705B-4B84-B087-6416EEE94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D79491-E44E-4237-B546-EB534CCC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646733-F7CD-46C7-8C59-DD809BA4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40B426-BC90-41C2-B1FA-D7481C6E5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8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8B181F7-30D9-4F65-B98F-946039146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0A29126-B2E0-495A-9C69-7C785F786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2BF56B-ED62-4AB8-94CE-4CFE6475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E8126C-4720-4F73-9720-601CF3E4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398D1-EE1E-4931-9D7E-BB789E197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886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EFC6C685-D9CB-448D-AC6B-7AB3A1293C8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F17C3CA5-820D-43E5-BD94-BBF1BD53E1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2760196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955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A3312F-F05B-46D0-BEDC-D97675148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312BC2-848F-45DA-841D-DC41221F5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98EF38-F840-4AFC-8578-C879F9BB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10F2BC-FA67-4506-BAE2-984F09A5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B44EE7-CF63-4D43-89EF-29210CAA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60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DBE7A6-2A96-47A8-94C6-9050466D5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5C288A-2642-4154-B0F9-E18D685C8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D23E94-F004-4992-B8BD-B6EBD0133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073D8F-A1F0-432C-9A6E-E7E7245E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2DC0F5-48ED-4D7B-BC9E-AE7FD266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86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3B566C-CDCB-49A3-B98C-E2381A24D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7F732A-28C3-4C1C-9C76-C37A0D6BF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6EA6F00-2173-457C-8CC5-93B7EC496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BC11CD-485E-4848-9966-1240CCD9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1666A4-4E31-411E-B11D-88B2812C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FF5C43-520A-4159-9C8C-17DD4EAD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2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C35E03-FE29-42D2-B020-E46775FE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5C36D1-AEDB-4109-952A-7963123C8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2E8022-E5A0-4600-A363-D448709EB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05E8191-CE25-42E5-8A29-34E93D91D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786895E-049F-42E4-92C3-75AC6F8AE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A4F16B6-45B8-491D-8426-2E616DDB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807A3F2-209A-4A97-AF08-94D470EFE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CD280B3-AACE-4327-9B9D-4460A4F64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92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60E8C3-E0E1-4265-BD23-A5D0FFF8A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C81BA1B-15BA-4F75-B941-7BDF7EE95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7497B8-3513-499A-9B41-E51EBE6A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23949D8-6B98-41D2-A935-1FC830DD8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22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7BCE6D4-0AF3-4C20-AB07-A99EECC8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67328CC-3654-4895-B574-52D1D6B4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B35DEB-F4E2-4D5A-972B-960B162F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26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839CC9-85A7-4E67-8A98-229720D7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DF209C-5B17-40A5-9DC8-484A159FF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FB9F9C1-BE87-4AFA-9726-B256AAD45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D3BDFA0-38B6-4E27-B089-79226F7E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FEBDF0B-236A-4FED-94FE-6D0BA1C6E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CE6EC19-FB3C-44BE-8286-45FC56F9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24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BF97FD-80DF-4B6E-AE21-21FBF5204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08EC0EE-A8E4-4D3C-A086-8098F5E6C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0030537-78EB-4286-B9AB-12ABD1D61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220165-6285-4617-8722-D6605559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42EF7AD-A342-4968-8C38-06529D18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AA9D0F0-788E-4A8B-B88D-EA24D9E1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20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A858A4E-385B-4A1A-B73B-7583EDA67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EF57FD-E281-4FB9-B49E-F4D112CB8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AB6783-67EE-4719-8EA7-5CF4A08A6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2503-1334-4E39-9315-07B2FDCDBA4D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C9D63E-E29D-4A22-8034-415A3156D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ADC87-C0A2-48C9-8BCE-B429B1234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A1B5-6312-4EEF-B21E-492F6B462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53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ecilia.asklof@gov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8BE83D-CB33-4E05-B32E-F9FC99703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 PRESIDENCY 23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2400" dirty="0"/>
              <a:t>Elisabeth White</a:t>
            </a:r>
            <a:br>
              <a:rPr lang="en-GB" sz="2400" dirty="0"/>
            </a:br>
            <a:r>
              <a:rPr lang="en-GB" sz="2400" dirty="0"/>
              <a:t>elisabeth.white@gov.se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Cecilia Asklöf</a:t>
            </a:r>
            <a:br>
              <a:rPr lang="en-GB" dirty="0"/>
            </a:br>
            <a:r>
              <a:rPr lang="en-GB" sz="2400" dirty="0"/>
              <a:t>cecilia.asklof@gov.se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B66C62C-DB99-4C09-BCBD-D1432697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7798500-62F4-421F-A686-974BD494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587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5C8D58D9-3480-4013-8D2F-984A58AED143}"/>
              </a:ext>
            </a:extLst>
          </p:cNvPr>
          <p:cNvSpPr/>
          <p:nvPr/>
        </p:nvSpPr>
        <p:spPr>
          <a:xfrm>
            <a:off x="383309" y="2939141"/>
            <a:ext cx="2795320" cy="32043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/>
          </a:p>
          <a:p>
            <a:pPr algn="ctr"/>
            <a:endParaRPr lang="en-AU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ABF3FFC-268F-4D82-863D-6E26D44E444F}"/>
              </a:ext>
            </a:extLst>
          </p:cNvPr>
          <p:cNvSpPr/>
          <p:nvPr/>
        </p:nvSpPr>
        <p:spPr>
          <a:xfrm>
            <a:off x="8281477" y="2797629"/>
            <a:ext cx="3456000" cy="3345884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400" b="1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AU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8900EF6-2E72-4946-AD69-02DA828DA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F20246-8371-4AA9-86E5-956C83CA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6" name="Rubrik 2">
            <a:extLst>
              <a:ext uri="{FF2B5EF4-FFF2-40B4-BE49-F238E27FC236}">
                <a16:creationId xmlns:a16="http://schemas.microsoft.com/office/drawing/2014/main" id="{F0EFB636-8FFF-48B1-A2D7-AD4846FBE64B}"/>
              </a:ext>
            </a:extLst>
          </p:cNvPr>
          <p:cNvSpPr txBox="1">
            <a:spLocks/>
          </p:cNvSpPr>
          <p:nvPr/>
        </p:nvSpPr>
        <p:spPr>
          <a:xfrm>
            <a:off x="383308" y="344146"/>
            <a:ext cx="1154743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4400" b="1">
                <a:solidFill>
                  <a:srgbClr val="002060"/>
                </a:solidFill>
              </a:rPr>
              <a:t>ACTIVITIES – SE PRES 2023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611DE9CB-4BF6-468A-8FEA-A094395FC1CD}"/>
              </a:ext>
            </a:extLst>
          </p:cNvPr>
          <p:cNvSpPr/>
          <p:nvPr/>
        </p:nvSpPr>
        <p:spPr>
          <a:xfrm>
            <a:off x="3339362" y="1258771"/>
            <a:ext cx="4781382" cy="488474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800" b="1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en-AU" sz="3200" b="1">
                <a:solidFill>
                  <a:schemeClr val="bg1">
                    <a:lumMod val="95000"/>
                  </a:schemeClr>
                </a:solidFill>
              </a:rPr>
              <a:t>EVENTS 2023 </a:t>
            </a:r>
          </a:p>
          <a:p>
            <a:endParaRPr lang="en-AU" sz="160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AU" sz="2000" b="1">
                <a:solidFill>
                  <a:schemeClr val="bg1">
                    <a:lumMod val="95000"/>
                  </a:schemeClr>
                </a:solidFill>
              </a:rPr>
              <a:t>   February (Stockholm)</a:t>
            </a:r>
            <a:endParaRPr lang="en-AU" sz="18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>
                    <a:lumMod val="95000"/>
                  </a:schemeClr>
                </a:solidFill>
              </a:rPr>
              <a:t>Conference: Economic perspectives on gender-based violence – paving paths to prevention,   1-2 Feb.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>
                    <a:lumMod val="95000"/>
                  </a:schemeClr>
                </a:solidFill>
              </a:rPr>
              <a:t>High Level Group on gender mainstreaming, 2-3 Feb.</a:t>
            </a:r>
            <a:endParaRPr lang="en-AU" sz="2000" b="1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>
                    <a:lumMod val="95000"/>
                  </a:schemeClr>
                </a:solidFill>
              </a:rPr>
              <a:t>High Level Political meeting: A gender equal economy in a society free from gender-based violence, 27-28 Feb.</a:t>
            </a:r>
          </a:p>
          <a:p>
            <a:pPr lvl="1"/>
            <a:endParaRPr lang="en-AU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AU" sz="2000" b="1">
                <a:solidFill>
                  <a:schemeClr val="bg1">
                    <a:lumMod val="95000"/>
                  </a:schemeClr>
                </a:solidFill>
              </a:rPr>
              <a:t>   March (New York)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>
                    <a:lumMod val="95000"/>
                  </a:schemeClr>
                </a:solidFill>
              </a:rPr>
              <a:t>Commission on the Status of Women</a:t>
            </a:r>
          </a:p>
          <a:p>
            <a:pPr algn="ctr"/>
            <a:endParaRPr lang="en-AU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E231594-FFA0-4682-B55F-3969D19C046E}"/>
              </a:ext>
            </a:extLst>
          </p:cNvPr>
          <p:cNvSpPr/>
          <p:nvPr/>
        </p:nvSpPr>
        <p:spPr>
          <a:xfrm>
            <a:off x="383308" y="1258770"/>
            <a:ext cx="2795320" cy="461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400" b="1" dirty="0">
                <a:solidFill>
                  <a:schemeClr val="bg1">
                    <a:lumMod val="95000"/>
                  </a:schemeClr>
                </a:solidFill>
              </a:rPr>
              <a:t>PREPARATIONS 2022</a:t>
            </a:r>
            <a:br>
              <a:rPr lang="en-AU" sz="2400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sz="2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AU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>Chair working group in Advisory Committee  - Opinion </a:t>
            </a:r>
          </a:p>
          <a:p>
            <a:endParaRPr lang="en-AU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>Theme: Gender mainstreaming in budgets at national, regional and local level in the EU </a:t>
            </a:r>
          </a:p>
          <a:p>
            <a:endParaRPr lang="en-AU" dirty="0"/>
          </a:p>
          <a:p>
            <a:pPr algn="ctr"/>
            <a:endParaRPr lang="en-AU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6B8C26A-A4E2-45B4-82AC-FF7B6AB01DD7}"/>
              </a:ext>
            </a:extLst>
          </p:cNvPr>
          <p:cNvSpPr/>
          <p:nvPr/>
        </p:nvSpPr>
        <p:spPr>
          <a:xfrm>
            <a:off x="8281477" y="1266199"/>
            <a:ext cx="3456000" cy="3575624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3200" b="1" dirty="0">
              <a:solidFill>
                <a:schemeClr val="bg1">
                  <a:lumMod val="95000"/>
                </a:schemeClr>
              </a:solidFill>
            </a:endParaRPr>
          </a:p>
          <a:p>
            <a:endParaRPr lang="en-AU" sz="32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AU" sz="3200" b="1" dirty="0">
                <a:solidFill>
                  <a:schemeClr val="bg1">
                    <a:lumMod val="95000"/>
                  </a:schemeClr>
                </a:solidFill>
              </a:rPr>
              <a:t>COUNCIL CONCLUSIONS 2023 </a:t>
            </a:r>
            <a:br>
              <a:rPr lang="en-AU" sz="3200" dirty="0">
                <a:solidFill>
                  <a:schemeClr val="bg1">
                    <a:lumMod val="95000"/>
                  </a:schemeClr>
                </a:solidFill>
              </a:rPr>
            </a:br>
            <a:endParaRPr lang="en-AU" sz="3200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>To be adopted at EPSCO meeting on June 12 (provided consensus)</a:t>
            </a:r>
          </a:p>
          <a:p>
            <a:endParaRPr lang="en-AU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>Theme: gender mainstreaming, including in the budget process</a:t>
            </a:r>
          </a:p>
          <a:p>
            <a:endParaRPr lang="en-AU" dirty="0">
              <a:solidFill>
                <a:schemeClr val="bg1">
                  <a:lumMod val="95000"/>
                </a:schemeClr>
              </a:solidFill>
            </a:endParaRPr>
          </a:p>
          <a:p>
            <a:endParaRPr lang="en-A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9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E5CC9A-D39C-4455-9B9F-AD9ECCA3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  mainstreaming measures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8C31B5-E582-46BD-BA50-B7F291C4B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Government Offices Formal Decision: gender mainstreaming in SE Presidency 2023</a:t>
            </a:r>
          </a:p>
          <a:p>
            <a:pPr lvl="1"/>
            <a:r>
              <a:rPr lang="en-GB" dirty="0"/>
              <a:t>data disaggregated by sex 	     meetings and</a:t>
            </a:r>
          </a:p>
          <a:p>
            <a:pPr lvl="1"/>
            <a:r>
              <a:rPr lang="en-GB" dirty="0"/>
              <a:t>gender equality analysis	     background material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Training and capacity building in view of the Presidency</a:t>
            </a:r>
          </a:p>
          <a:p>
            <a:r>
              <a:rPr lang="en-GB" dirty="0"/>
              <a:t>Horizontal consultation procedure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96636B3-7AC5-4660-9004-5DCEAD3D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2CF8F89-9D09-43E1-B600-A3B4884F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7" name="Bild 6" descr="Cirkumflex höger kontur">
            <a:extLst>
              <a:ext uri="{FF2B5EF4-FFF2-40B4-BE49-F238E27FC236}">
                <a16:creationId xmlns:a16="http://schemas.microsoft.com/office/drawing/2014/main" id="{E98C7618-1D54-433D-9DD4-84366A918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08651" y="2653091"/>
            <a:ext cx="702128" cy="81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8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39B4F4-9EDE-4865-854F-64B1BEB3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 mainstreaming, examples of other meetings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85FA43-7191-4613-8D72-17D6F02DB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Gender equality in Horizontal Working Party on Drugs</a:t>
            </a:r>
          </a:p>
          <a:p>
            <a:pPr lvl="1"/>
            <a:r>
              <a:rPr lang="en-GB" dirty="0"/>
              <a:t>Gender equality one of three priorities in working group</a:t>
            </a:r>
          </a:p>
          <a:p>
            <a:r>
              <a:rPr lang="en-GB" dirty="0"/>
              <a:t>Conference on trafficking in human beings for sexual purposes</a:t>
            </a:r>
          </a:p>
          <a:p>
            <a:pPr lvl="1"/>
            <a:r>
              <a:rPr lang="en-GB" dirty="0"/>
              <a:t>Ministry of Justice (29-30 March)</a:t>
            </a:r>
          </a:p>
          <a:p>
            <a:r>
              <a:rPr lang="en-GB" dirty="0"/>
              <a:t>Conference on social inclusion, including permanent housing for women exposed to gender-based violence</a:t>
            </a:r>
          </a:p>
          <a:p>
            <a:pPr lvl="1"/>
            <a:r>
              <a:rPr lang="en-GB" dirty="0"/>
              <a:t>Ministry of Social Affairs (4 April)</a:t>
            </a:r>
          </a:p>
          <a:p>
            <a:r>
              <a:rPr lang="en-US" dirty="0">
                <a:ea typeface="Garamond" panose="02020404030301010803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igh-level meeting on active and autonomous ageing</a:t>
            </a:r>
            <a:endParaRPr lang="en-GB" dirty="0">
              <a:highlight>
                <a:srgbClr val="FFFF00"/>
              </a:highlight>
            </a:endParaRPr>
          </a:p>
          <a:p>
            <a:pPr lvl="1"/>
            <a:r>
              <a:rPr lang="en-GB" dirty="0"/>
              <a:t>Ministry of Social Affairs (13-14 February)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A308727-9380-4125-9844-3CF3E775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8BA49E9-6188-4A46-B818-A770FB9B8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06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9326CC-DF2A-4DEA-932F-456BDBDD2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45A441-E473-4C6F-AC55-DBF7DCDBC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				</a:t>
            </a:r>
            <a:r>
              <a:rPr lang="en-GB" sz="4400" dirty="0"/>
              <a:t>Thank you!</a:t>
            </a:r>
          </a:p>
          <a:p>
            <a:endParaRPr lang="en-GB" dirty="0"/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elisabeth.white@gov.se</a:t>
            </a:r>
          </a:p>
          <a:p>
            <a:pPr marL="0" indent="0">
              <a:buNone/>
            </a:pPr>
            <a:r>
              <a:rPr lang="en-GB" dirty="0"/>
              <a:t>+ 46 72 507 92 41</a:t>
            </a: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cecilia.asklof@gov.se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+ 46 73 051 27 09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92EE9C-FD13-4B8D-9C96-F259C8932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A31FDB3-4404-4BA4-B519-5D3C047AA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84876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Bredbild</PresentationFormat>
  <Paragraphs>59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SE PRESIDENCY 23   Elisabeth White elisabeth.white@gov.se  Cecilia Asklöf cecilia.asklof@gov.se  </vt:lpstr>
      <vt:lpstr>PowerPoint-presentation</vt:lpstr>
      <vt:lpstr>Gender  mainstreaming measures</vt:lpstr>
      <vt:lpstr>Gender mainstreaming, examples of other meetings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PRESIDENCY 23   Elisabeth White elisabeth.white@gov.se  Cecilia Asklöf cecilia.asklof@gov.se</dc:title>
  <dc:creator>Cecilia Asklöf</dc:creator>
  <cp:lastModifiedBy>Elisabeth White</cp:lastModifiedBy>
  <cp:revision>9</cp:revision>
  <dcterms:created xsi:type="dcterms:W3CDTF">2022-12-09T08:46:22Z</dcterms:created>
  <dcterms:modified xsi:type="dcterms:W3CDTF">2022-12-09T13:29:50Z</dcterms:modified>
</cp:coreProperties>
</file>