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3" r:id="rId4"/>
    <p:sldId id="260" r:id="rId5"/>
    <p:sldId id="259" r:id="rId6"/>
    <p:sldId id="267" r:id="rId7"/>
    <p:sldId id="268" r:id="rId8"/>
    <p:sldId id="269" r:id="rId9"/>
    <p:sldId id="262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55" d="100"/>
          <a:sy n="55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hf sldNum="0" hdr="0" ftr="0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e2022.f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Intitulé de l’évènement amet…"/>
          <p:cNvSpPr txBox="1"/>
          <p:nvPr/>
        </p:nvSpPr>
        <p:spPr>
          <a:xfrm>
            <a:off x="1291895" y="4679698"/>
            <a:ext cx="22523570" cy="3868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5" tIns="71435" rIns="71435" bIns="71435" anchor="ctr">
            <a:spAutoFit/>
          </a:bodyPr>
          <a:lstStyle/>
          <a:p>
            <a:pPr algn="l" defTabSz="821529">
              <a:defRPr sz="6000">
                <a:latin typeface="Marianne"/>
                <a:ea typeface="Marianne"/>
                <a:cs typeface="Marianne"/>
                <a:sym typeface="Marianne"/>
              </a:defRPr>
            </a:pPr>
            <a:r>
              <a:rPr lang="fr-FR" sz="6600" dirty="0" smtClean="0"/>
              <a:t>Council of the </a:t>
            </a:r>
            <a:r>
              <a:rPr lang="fr-FR" sz="6600" dirty="0" err="1" smtClean="0"/>
              <a:t>European</a:t>
            </a:r>
            <a:r>
              <a:rPr lang="fr-FR" sz="6600" dirty="0" smtClean="0"/>
              <a:t> Union</a:t>
            </a:r>
          </a:p>
          <a:p>
            <a:pPr algn="l" defTabSz="821529">
              <a:defRPr sz="6000">
                <a:latin typeface="Marianne"/>
                <a:ea typeface="Marianne"/>
                <a:cs typeface="Marianne"/>
                <a:sym typeface="Marianne"/>
              </a:defRPr>
            </a:pPr>
            <a:r>
              <a:rPr lang="fr-FR" sz="4400" dirty="0" smtClean="0"/>
              <a:t>French </a:t>
            </a:r>
            <a:r>
              <a:rPr lang="fr-FR" sz="4400" dirty="0" err="1" smtClean="0"/>
              <a:t>Presidency</a:t>
            </a:r>
            <a:r>
              <a:rPr lang="fr-FR" sz="4400" dirty="0" smtClean="0"/>
              <a:t>, </a:t>
            </a:r>
            <a:r>
              <a:rPr lang="fr-FR" sz="4400" dirty="0" err="1" smtClean="0"/>
              <a:t>January-June</a:t>
            </a:r>
            <a:r>
              <a:rPr lang="fr-FR" sz="4400" dirty="0" smtClean="0"/>
              <a:t> 2022. </a:t>
            </a:r>
          </a:p>
          <a:p>
            <a:pPr algn="l" defTabSz="821529">
              <a:defRPr sz="6000">
                <a:latin typeface="Marianne"/>
                <a:ea typeface="Marianne"/>
                <a:cs typeface="Marianne"/>
                <a:sym typeface="Marianne"/>
              </a:defRPr>
            </a:pPr>
            <a:endParaRPr lang="fr-FR" sz="4400" dirty="0"/>
          </a:p>
          <a:p>
            <a:pPr algn="l" defTabSz="821529">
              <a:defRPr sz="6000">
                <a:latin typeface="Marianne"/>
                <a:ea typeface="Marianne"/>
                <a:cs typeface="Marianne"/>
                <a:sym typeface="Marianne"/>
              </a:defRPr>
            </a:pPr>
            <a:r>
              <a:rPr lang="fr-FR" sz="4400" dirty="0" smtClean="0">
                <a:solidFill>
                  <a:srgbClr val="002060"/>
                </a:solidFill>
              </a:rPr>
              <a:t>« </a:t>
            </a:r>
            <a:r>
              <a:rPr lang="fr-FR" sz="4400" i="1" dirty="0" smtClean="0">
                <a:solidFill>
                  <a:srgbClr val="002060"/>
                </a:solidFill>
              </a:rPr>
              <a:t>Relance, puissance, appartenance »</a:t>
            </a:r>
          </a:p>
          <a:p>
            <a:pPr algn="l" defTabSz="821529">
              <a:defRPr sz="6000">
                <a:latin typeface="Marianne"/>
                <a:ea typeface="Marianne"/>
                <a:cs typeface="Marianne"/>
                <a:sym typeface="Marianne"/>
              </a:defRPr>
            </a:pPr>
            <a:r>
              <a:rPr lang="en-GB" sz="4400" i="1" dirty="0" smtClean="0"/>
              <a:t>(“Recovery, power, belonging”)</a:t>
            </a:r>
            <a:endParaRPr lang="en-GB" sz="4400" dirty="0"/>
          </a:p>
        </p:txBody>
      </p:sp>
      <p:sp>
        <p:nvSpPr>
          <p:cNvPr id="120" name="Rectangle"/>
          <p:cNvSpPr/>
          <p:nvPr/>
        </p:nvSpPr>
        <p:spPr>
          <a:xfrm>
            <a:off x="1291895" y="12215724"/>
            <a:ext cx="21800210" cy="3926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2" name="PFUE LOGO .jpg" descr="PFUE LOGO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7900" y="691177"/>
            <a:ext cx="1828800" cy="20742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Le Lorem Ipsum est simplement du faux texte employé dans la composition"/>
          <p:cNvSpPr txBox="1"/>
          <p:nvPr/>
        </p:nvSpPr>
        <p:spPr>
          <a:xfrm>
            <a:off x="603016" y="12551675"/>
            <a:ext cx="8122411" cy="452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5" tIns="71435" rIns="71435" bIns="71435" anchor="ctr">
            <a:spAutoFit/>
          </a:bodyPr>
          <a:lstStyle>
            <a:lvl1pPr algn="l" defTabSz="821529">
              <a:defRPr sz="2000" b="0">
                <a:latin typeface="Marianne"/>
                <a:ea typeface="Marianne"/>
                <a:cs typeface="Marianne"/>
                <a:sym typeface="Marianne"/>
              </a:defRPr>
            </a:lvl1pPr>
          </a:lstStyle>
          <a:p>
            <a:r>
              <a:rPr lang="en-US" dirty="0" smtClean="0"/>
              <a:t>French </a:t>
            </a:r>
            <a:r>
              <a:rPr lang="en-US" dirty="0"/>
              <a:t>Presidency of the Council of the European </a:t>
            </a:r>
            <a:r>
              <a:rPr lang="en-US" dirty="0" smtClean="0"/>
              <a:t>Union – 11/01/2022</a:t>
            </a:r>
            <a:endParaRPr lang="en-US" sz="1100" dirty="0"/>
          </a:p>
        </p:txBody>
      </p:sp>
      <p:pic>
        <p:nvPicPr>
          <p:cNvPr id="129" name="PFUE LOGO RESPONSIVE.jpg" descr="PFUE LOGO RESPONSI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1600" y="12428548"/>
            <a:ext cx="787400" cy="698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08" y="2978726"/>
            <a:ext cx="11689773" cy="841663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246166" y="1033058"/>
            <a:ext cx="20892655" cy="636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 err="1" smtClean="0"/>
              <a:t>President</a:t>
            </a:r>
            <a:r>
              <a:rPr lang="fr-FR" dirty="0" smtClean="0"/>
              <a:t> Emmanuel </a:t>
            </a:r>
            <a:r>
              <a:rPr lang="fr-FR" dirty="0" err="1" smtClean="0"/>
              <a:t>Macron’s</a:t>
            </a:r>
            <a:r>
              <a:rPr lang="fr-FR" dirty="0" smtClean="0"/>
              <a:t> </a:t>
            </a:r>
            <a:r>
              <a:rPr lang="fr-FR" dirty="0" err="1" smtClean="0"/>
              <a:t>press</a:t>
            </a:r>
            <a:r>
              <a:rPr lang="fr-FR" dirty="0" smtClean="0"/>
              <a:t> </a:t>
            </a:r>
            <a:r>
              <a:rPr lang="fr-FR" dirty="0" err="1" smtClean="0"/>
              <a:t>conference</a:t>
            </a:r>
            <a:r>
              <a:rPr lang="fr-FR" dirty="0" smtClean="0"/>
              <a:t>, 09 </a:t>
            </a:r>
            <a:r>
              <a:rPr lang="fr-FR" dirty="0" err="1" smtClean="0"/>
              <a:t>December</a:t>
            </a:r>
            <a:r>
              <a:rPr lang="fr-FR" dirty="0" smtClean="0"/>
              <a:t> 2021 </a:t>
            </a:r>
            <a:endParaRPr kumimoji="0" lang="fr-FR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FUE LOGO RESPONSIVE.jpg" descr="PFUE LOGO RESPONSI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1600" y="12428548"/>
            <a:ext cx="787400" cy="6983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/>
          <p:cNvSpPr/>
          <p:nvPr/>
        </p:nvSpPr>
        <p:spPr>
          <a:xfrm>
            <a:off x="1920240" y="1609344"/>
            <a:ext cx="20555712" cy="9079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fr-FR" altLang="fr-FR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The French </a:t>
            </a:r>
            <a:r>
              <a:rPr lang="fr-FR" altLang="fr-FR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Presidency’s</a:t>
            </a:r>
            <a:r>
              <a:rPr lang="fr-FR" altLang="fr-FR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FR" altLang="fr-FR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programme </a:t>
            </a:r>
            <a:r>
              <a:rPr lang="fr-FR" altLang="fr-FR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focuses</a:t>
            </a:r>
            <a:r>
              <a:rPr lang="fr-FR" altLang="fr-FR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on </a:t>
            </a:r>
            <a:r>
              <a:rPr lang="fr-FR" altLang="fr-FR" dirty="0" err="1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three</a:t>
            </a:r>
            <a:r>
              <a:rPr lang="fr-FR" altLang="fr-FR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priorities</a:t>
            </a:r>
            <a:r>
              <a:rPr lang="fr-FR" altLang="fr-FR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: </a:t>
            </a:r>
            <a:endParaRPr lang="fr-FR" altLang="fr-FR" dirty="0" smtClean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lvl="0" algn="l" defTabSz="914400" eaLnBrk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fr-FR" altLang="fr-FR" b="0" dirty="0">
              <a:solidFill>
                <a:schemeClr val="tx1"/>
              </a:solidFill>
              <a:latin typeface="+mn-lt"/>
            </a:endParaRPr>
          </a:p>
          <a:p>
            <a:pPr lvl="0" defTabSz="914400" eaLnBrk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fr-FR" altLang="fr-FR" sz="4000" i="1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« Relance</a:t>
            </a:r>
            <a:r>
              <a:rPr lang="fr-FR" altLang="fr-FR" sz="4000" i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, Puissance, </a:t>
            </a:r>
            <a:r>
              <a:rPr lang="fr-FR" altLang="fr-FR" sz="4000" i="1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Appartenance »</a:t>
            </a:r>
          </a:p>
          <a:p>
            <a:pPr lvl="0" algn="l" defTabSz="914400" eaLnBrk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fr-FR" altLang="fr-FR" dirty="0" smtClean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lvl="0" algn="l" defTabSz="914400" eaLnBrk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fr-FR" altLang="fr-FR" b="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fr-FR" altLang="fr-FR" b="0" dirty="0" smtClean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fr-FR" altLang="fr-FR" b="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fr-FR" altLang="fr-FR" dirty="0" err="1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Recovery</a:t>
            </a:r>
            <a:r>
              <a:rPr lang="fr-FR" altLang="fr-FR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	</a:t>
            </a:r>
            <a:r>
              <a:rPr lang="fr-FR" altLang="fr-FR" b="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			</a:t>
            </a:r>
            <a:r>
              <a:rPr lang="fr-FR" altLang="fr-FR" b="0" dirty="0" err="1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we</a:t>
            </a:r>
            <a:r>
              <a:rPr lang="fr-FR" altLang="fr-FR" b="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b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are </a:t>
            </a:r>
            <a:r>
              <a:rPr lang="fr-FR" altLang="fr-FR" b="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still</a:t>
            </a:r>
            <a:r>
              <a:rPr lang="fr-FR" altLang="fr-FR" b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in a moment of </a:t>
            </a:r>
            <a:r>
              <a:rPr lang="fr-FR" altLang="fr-FR" b="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crisis</a:t>
            </a:r>
            <a:r>
              <a:rPr lang="fr-FR" altLang="fr-FR" b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and </a:t>
            </a:r>
            <a:r>
              <a:rPr lang="fr-FR" altLang="fr-FR" b="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we</a:t>
            </a:r>
            <a:r>
              <a:rPr lang="fr-FR" altLang="fr-FR" b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must </a:t>
            </a:r>
            <a:r>
              <a:rPr lang="fr-FR" altLang="fr-FR" b="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build</a:t>
            </a:r>
            <a:r>
              <a:rPr lang="fr-FR" altLang="fr-FR" b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an </a:t>
            </a:r>
            <a:r>
              <a:rPr lang="fr-FR" altLang="fr-FR" b="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economic</a:t>
            </a:r>
            <a:r>
              <a:rPr lang="fr-FR" altLang="fr-FR" b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b="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response</a:t>
            </a:r>
            <a:r>
              <a:rPr lang="fr-FR" altLang="fr-FR" b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at </a:t>
            </a:r>
            <a:r>
              <a:rPr lang="fr-FR" altLang="fr-FR" b="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the 									</a:t>
            </a:r>
            <a:r>
              <a:rPr lang="fr-FR" altLang="fr-FR" b="0" dirty="0" err="1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European</a:t>
            </a:r>
            <a:r>
              <a:rPr lang="fr-FR" altLang="fr-FR" b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b="0" dirty="0" err="1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level</a:t>
            </a:r>
            <a:r>
              <a:rPr lang="fr-FR" altLang="fr-FR" b="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fr-FR" altLang="fr-FR" b="0" dirty="0" smtClean="0">
              <a:solidFill>
                <a:schemeClr val="tx1"/>
              </a:solidFill>
              <a:latin typeface="+mn-lt"/>
            </a:endParaRPr>
          </a:p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fr-FR" altLang="fr-FR" b="0" dirty="0" smtClean="0">
              <a:solidFill>
                <a:schemeClr val="tx1"/>
              </a:solidFill>
              <a:latin typeface="+mn-lt"/>
            </a:endParaRPr>
          </a:p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fr-FR" altLang="fr-FR" b="0" dirty="0">
              <a:solidFill>
                <a:schemeClr val="tx1"/>
              </a:solidFill>
              <a:latin typeface="+mn-lt"/>
            </a:endParaRPr>
          </a:p>
          <a:p>
            <a:pPr marL="457200" lvl="0" indent="-457200" algn="just" defTabSz="914400" eaLnBrk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fr-FR" altLang="fr-FR" dirty="0" err="1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Strength</a:t>
            </a:r>
            <a:r>
              <a:rPr lang="fr-FR" altLang="fr-FR" b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: </a:t>
            </a:r>
            <a:r>
              <a:rPr lang="fr-FR" altLang="fr-FR" b="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			as </a:t>
            </a:r>
            <a:r>
              <a:rPr lang="fr-FR" altLang="fr-FR" b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the condition of the </a:t>
            </a:r>
            <a:r>
              <a:rPr lang="fr-FR" altLang="fr-FR" b="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European</a:t>
            </a:r>
            <a:r>
              <a:rPr lang="fr-FR" altLang="fr-FR" b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model </a:t>
            </a:r>
            <a:r>
              <a:rPr lang="fr-FR" altLang="fr-FR" b="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which</a:t>
            </a:r>
            <a:r>
              <a:rPr lang="fr-FR" altLang="fr-FR" b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must </a:t>
            </a:r>
            <a:r>
              <a:rPr lang="fr-FR" altLang="fr-FR" b="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be</a:t>
            </a:r>
            <a:r>
              <a:rPr lang="fr-FR" altLang="fr-FR" b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b="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preserved</a:t>
            </a:r>
            <a:r>
              <a:rPr lang="fr-FR" altLang="fr-FR" b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and </a:t>
            </a:r>
            <a:r>
              <a:rPr lang="fr-FR" altLang="fr-FR" b="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promoted</a:t>
            </a:r>
            <a:r>
              <a:rPr lang="fr-FR" altLang="fr-FR" b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b="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									</a:t>
            </a:r>
            <a:r>
              <a:rPr lang="fr-FR" altLang="fr-FR" b="0" dirty="0" err="1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throughout</a:t>
            </a:r>
            <a:r>
              <a:rPr lang="fr-FR" altLang="fr-FR" b="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b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the world.</a:t>
            </a:r>
            <a:r>
              <a:rPr lang="fr-FR" altLang="fr-FR" b="0" dirty="0">
                <a:solidFill>
                  <a:schemeClr val="tx1"/>
                </a:solidFill>
                <a:latin typeface="+mn-lt"/>
              </a:rPr>
              <a:t> </a:t>
            </a:r>
            <a:endParaRPr lang="fr-FR" altLang="fr-FR" b="0" dirty="0" smtClean="0">
              <a:solidFill>
                <a:schemeClr val="tx1"/>
              </a:solidFill>
              <a:latin typeface="+mn-lt"/>
            </a:endParaRPr>
          </a:p>
          <a:p>
            <a:pPr marL="457200" lvl="0" indent="-457200" algn="just" defTabSz="914400" eaLnBrk="0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fr-FR" altLang="fr-FR" b="0" dirty="0" smtClean="0">
              <a:solidFill>
                <a:schemeClr val="tx1"/>
              </a:solidFill>
              <a:latin typeface="+mn-lt"/>
            </a:endParaRPr>
          </a:p>
          <a:p>
            <a:pPr marL="457200" lvl="0" indent="-457200" algn="just" defTabSz="914400" eaLnBrk="0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fr-FR" altLang="fr-FR" b="0" dirty="0">
              <a:solidFill>
                <a:schemeClr val="tx1"/>
              </a:solidFill>
              <a:latin typeface="+mn-lt"/>
            </a:endParaRPr>
          </a:p>
          <a:p>
            <a:pPr marL="457200" lvl="0" indent="-457200" algn="just" defTabSz="914400" eaLnBrk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fr-FR" altLang="fr-FR" dirty="0" err="1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Belonging</a:t>
            </a:r>
            <a:r>
              <a:rPr lang="fr-FR" altLang="fr-FR" b="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:			no </a:t>
            </a:r>
            <a:r>
              <a:rPr lang="fr-FR" altLang="fr-FR" b="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political</a:t>
            </a:r>
            <a:r>
              <a:rPr lang="fr-FR" altLang="fr-FR" b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b="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project</a:t>
            </a:r>
            <a:r>
              <a:rPr lang="fr-FR" altLang="fr-FR" b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b="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can</a:t>
            </a:r>
            <a:r>
              <a:rPr lang="fr-FR" altLang="fr-FR" b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last </a:t>
            </a:r>
            <a:r>
              <a:rPr lang="fr-FR" altLang="fr-FR" b="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without</a:t>
            </a:r>
            <a:r>
              <a:rPr lang="fr-FR" altLang="fr-FR" b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a collective feeling of </a:t>
            </a:r>
            <a:r>
              <a:rPr lang="fr-FR" altLang="fr-FR" b="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participating</a:t>
            </a:r>
            <a:r>
              <a:rPr lang="fr-FR" altLang="fr-FR" b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in an important </a:t>
            </a:r>
            <a:r>
              <a:rPr lang="fr-FR" altLang="fr-FR" b="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								</a:t>
            </a:r>
            <a:r>
              <a:rPr lang="fr-FR" altLang="fr-FR" b="0" dirty="0" err="1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adventure</a:t>
            </a:r>
            <a:r>
              <a:rPr lang="fr-FR" altLang="fr-FR" b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. </a:t>
            </a:r>
            <a:r>
              <a:rPr lang="fr-FR" altLang="fr-FR" b="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These</a:t>
            </a:r>
            <a:r>
              <a:rPr lang="fr-FR" altLang="fr-FR" b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are </a:t>
            </a:r>
            <a:r>
              <a:rPr lang="fr-FR" altLang="fr-FR" b="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shared</a:t>
            </a:r>
            <a:r>
              <a:rPr lang="fr-FR" altLang="fr-FR" b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values, a culture </a:t>
            </a:r>
            <a:r>
              <a:rPr lang="fr-FR" altLang="fr-FR" b="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we</a:t>
            </a:r>
            <a:r>
              <a:rPr lang="fr-FR" altLang="fr-FR" b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have in </a:t>
            </a:r>
            <a:r>
              <a:rPr lang="fr-FR" altLang="fr-FR" b="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common</a:t>
            </a:r>
            <a:r>
              <a:rPr lang="fr-FR" altLang="fr-FR" b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, a </a:t>
            </a:r>
            <a:r>
              <a:rPr lang="fr-FR" altLang="fr-FR" b="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history</a:t>
            </a:r>
            <a:r>
              <a:rPr lang="fr-FR" altLang="fr-FR" b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b="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that</a:t>
            </a:r>
            <a:r>
              <a:rPr lang="fr-FR" altLang="fr-FR" b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b="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connects</a:t>
            </a:r>
            <a:r>
              <a:rPr lang="fr-FR" altLang="fr-FR" b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b="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							us as </a:t>
            </a:r>
            <a:r>
              <a:rPr lang="fr-FR" altLang="fr-FR" b="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well</a:t>
            </a:r>
            <a:r>
              <a:rPr lang="fr-FR" altLang="fr-FR" b="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as plans for the future.</a:t>
            </a:r>
            <a:r>
              <a:rPr lang="fr-FR" altLang="fr-FR" b="0" dirty="0">
                <a:solidFill>
                  <a:schemeClr val="tx1"/>
                </a:solidFill>
                <a:latin typeface="+mn-lt"/>
              </a:rPr>
              <a:t> </a:t>
            </a:r>
            <a:endParaRPr lang="fr-FR" altLang="fr-FR" b="0" dirty="0" smtClean="0">
              <a:solidFill>
                <a:schemeClr val="tx1"/>
              </a:solidFill>
              <a:latin typeface="+mn-lt"/>
            </a:endParaRPr>
          </a:p>
          <a:p>
            <a:pPr marL="457200" lvl="0" indent="-457200" algn="just" defTabSz="914400" eaLnBrk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fr-FR" altLang="fr-FR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Le Lorem Ipsum est simplement du faux texte employé dans la composition"/>
          <p:cNvSpPr txBox="1"/>
          <p:nvPr/>
        </p:nvSpPr>
        <p:spPr>
          <a:xfrm>
            <a:off x="603016" y="12551675"/>
            <a:ext cx="8122411" cy="452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5" tIns="71435" rIns="71435" bIns="71435" anchor="ctr">
            <a:spAutoFit/>
          </a:bodyPr>
          <a:lstStyle>
            <a:lvl1pPr algn="l" defTabSz="821529">
              <a:defRPr sz="2000" b="0">
                <a:latin typeface="Marianne"/>
                <a:ea typeface="Marianne"/>
                <a:cs typeface="Marianne"/>
                <a:sym typeface="Marianne"/>
              </a:defRPr>
            </a:lvl1pPr>
          </a:lstStyle>
          <a:p>
            <a:r>
              <a:rPr lang="en-US" dirty="0" smtClean="0"/>
              <a:t>French </a:t>
            </a:r>
            <a:r>
              <a:rPr lang="en-US" dirty="0"/>
              <a:t>Presidency of the Council of the European </a:t>
            </a:r>
            <a:r>
              <a:rPr lang="en-US" dirty="0" smtClean="0"/>
              <a:t>Union – 11/01/2022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5153002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FUE LOGO RESPONSIVE.jpg" descr="PFUE LOGO RESPONSI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1600" y="12428548"/>
            <a:ext cx="787400" cy="6983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ZoneTexte 1"/>
          <p:cNvSpPr txBox="1"/>
          <p:nvPr/>
        </p:nvSpPr>
        <p:spPr>
          <a:xfrm>
            <a:off x="7924800" y="586840"/>
            <a:ext cx="8423563" cy="82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French </a:t>
            </a:r>
            <a:r>
              <a:rPr kumimoji="0" lang="fr-FR" sz="44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Presidency</a:t>
            </a:r>
            <a:r>
              <a:rPr kumimoji="0" lang="fr-FR" sz="4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fr-FR" sz="44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priorities</a:t>
            </a:r>
            <a:r>
              <a:rPr kumimoji="0" lang="fr-FR" sz="4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kumimoji="0" lang="fr-FR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57198" y="1690998"/>
            <a:ext cx="21421436" cy="10485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fr-FR" dirty="0" smtClean="0"/>
              <a:t>Social inclusion and </a:t>
            </a:r>
            <a:r>
              <a:rPr lang="fr-FR" dirty="0" err="1" smtClean="0"/>
              <a:t>fundamental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 …</a:t>
            </a:r>
          </a:p>
          <a:p>
            <a:pPr algn="l"/>
            <a:endParaRPr lang="fr-FR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 smtClean="0"/>
              <a:t>Holding a </a:t>
            </a:r>
            <a:r>
              <a:rPr lang="en-GB" dirty="0" smtClean="0"/>
              <a:t>ministerial </a:t>
            </a:r>
            <a:r>
              <a:rPr lang="en-GB" dirty="0"/>
              <a:t>conference </a:t>
            </a:r>
            <a:r>
              <a:rPr lang="en-GB" dirty="0" smtClean="0"/>
              <a:t>on accessibility </a:t>
            </a:r>
            <a:r>
              <a:rPr lang="en-GB" dirty="0"/>
              <a:t>and access to </a:t>
            </a:r>
            <a:r>
              <a:rPr lang="en-GB" dirty="0" smtClean="0"/>
              <a:t>rights for persons with disabilities</a:t>
            </a:r>
            <a:r>
              <a:rPr lang="en-GB" b="0" dirty="0" smtClean="0"/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0" dirty="0" smtClean="0"/>
              <a:t>Proposing a Social Protection thematic review on access to rights </a:t>
            </a:r>
            <a:r>
              <a:rPr lang="en-GB" b="0" dirty="0"/>
              <a:t>for vulnerable groups</a:t>
            </a:r>
            <a:endParaRPr lang="en-GB" b="0" dirty="0" smtClean="0"/>
          </a:p>
          <a:p>
            <a:pPr marL="457200" indent="-457200" algn="l">
              <a:buFontTx/>
              <a:buChar char="-"/>
            </a:pPr>
            <a:endParaRPr lang="en-GB" dirty="0"/>
          </a:p>
          <a:p>
            <a:pPr algn="l"/>
            <a:endParaRPr lang="fr-FR" dirty="0"/>
          </a:p>
          <a:p>
            <a:pPr algn="l"/>
            <a:r>
              <a:rPr lang="fr-FR" dirty="0" smtClean="0"/>
              <a:t>…at </a:t>
            </a:r>
            <a:r>
              <a:rPr lang="fr-FR" dirty="0" err="1" smtClean="0"/>
              <a:t>every</a:t>
            </a:r>
            <a:r>
              <a:rPr lang="fr-FR" dirty="0" smtClean="0"/>
              <a:t> stage of life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b="0" dirty="0" smtClean="0"/>
              <a:t>Holding a </a:t>
            </a:r>
            <a:r>
              <a:rPr lang="en-GB" b="0" dirty="0" smtClean="0"/>
              <a:t>ministerial </a:t>
            </a:r>
            <a:r>
              <a:rPr lang="en-GB" b="0" dirty="0"/>
              <a:t>conference </a:t>
            </a:r>
            <a:r>
              <a:rPr lang="en-GB" b="0" dirty="0" smtClean="0"/>
              <a:t>on the implementation of </a:t>
            </a:r>
            <a:r>
              <a:rPr lang="en-GB" b="0" dirty="0"/>
              <a:t>the European Child </a:t>
            </a:r>
            <a:r>
              <a:rPr lang="en-GB" b="0" dirty="0" smtClean="0"/>
              <a:t>Guarantee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0" dirty="0" smtClean="0"/>
              <a:t>Holding a </a:t>
            </a:r>
            <a:r>
              <a:rPr lang="fr-FR" b="0" dirty="0" err="1" smtClean="0"/>
              <a:t>ministerial</a:t>
            </a:r>
            <a:r>
              <a:rPr lang="fr-FR" b="0" dirty="0" smtClean="0"/>
              <a:t> </a:t>
            </a:r>
            <a:r>
              <a:rPr lang="en-GB" b="0" dirty="0"/>
              <a:t>conference </a:t>
            </a:r>
            <a:r>
              <a:rPr lang="en-GB" b="0" dirty="0" smtClean="0"/>
              <a:t>on the prevention of </a:t>
            </a:r>
            <a:r>
              <a:rPr lang="en-GB" b="0" dirty="0"/>
              <a:t>the loss of </a:t>
            </a:r>
            <a:r>
              <a:rPr lang="en-GB" b="0" dirty="0" smtClean="0"/>
              <a:t>autonomy</a:t>
            </a:r>
          </a:p>
          <a:p>
            <a:pPr algn="l"/>
            <a:endParaRPr lang="fr-FR" b="0" dirty="0" smtClean="0"/>
          </a:p>
          <a:p>
            <a:pPr marL="457200" indent="-457200" algn="l">
              <a:buFontTx/>
              <a:buChar char="-"/>
            </a:pPr>
            <a:endParaRPr lang="fr-FR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b="0" dirty="0" err="1" smtClean="0"/>
              <a:t>Following</a:t>
            </a:r>
            <a:r>
              <a:rPr lang="fr-FR" b="0" dirty="0" smtClean="0"/>
              <a:t> the </a:t>
            </a:r>
            <a:r>
              <a:rPr lang="fr-FR" b="0" dirty="0" err="1" smtClean="0"/>
              <a:t>European</a:t>
            </a:r>
            <a:r>
              <a:rPr lang="fr-FR" b="0" dirty="0" smtClean="0"/>
              <a:t> objective of </a:t>
            </a:r>
            <a:r>
              <a:rPr lang="fr-FR" b="0" dirty="0" err="1" smtClean="0"/>
              <a:t>fighting</a:t>
            </a:r>
            <a:r>
              <a:rPr lang="fr-FR" b="0" dirty="0" smtClean="0"/>
              <a:t> </a:t>
            </a:r>
            <a:r>
              <a:rPr lang="fr-FR" b="0" dirty="0" err="1" smtClean="0"/>
              <a:t>homelessness</a:t>
            </a:r>
            <a:r>
              <a:rPr lang="fr-FR" b="0" dirty="0" smtClean="0"/>
              <a:t> </a:t>
            </a:r>
          </a:p>
          <a:p>
            <a:pPr algn="l"/>
            <a:endParaRPr lang="fr-FR" b="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b="0" dirty="0"/>
          </a:p>
          <a:p>
            <a:pPr algn="l"/>
            <a:r>
              <a:rPr lang="fr-FR" dirty="0" err="1"/>
              <a:t>Women’s</a:t>
            </a:r>
            <a:r>
              <a:rPr lang="fr-FR" dirty="0"/>
              <a:t> right and </a:t>
            </a:r>
            <a:r>
              <a:rPr lang="fr-FR" dirty="0" err="1"/>
              <a:t>gender</a:t>
            </a:r>
            <a:r>
              <a:rPr lang="fr-FR" dirty="0"/>
              <a:t> </a:t>
            </a:r>
            <a:r>
              <a:rPr lang="fr-FR" dirty="0" err="1"/>
              <a:t>equality</a:t>
            </a:r>
            <a:endParaRPr lang="fr-FR" dirty="0"/>
          </a:p>
          <a:p>
            <a:pPr algn="l"/>
            <a:endParaRPr lang="fr-FR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b="0" dirty="0"/>
              <a:t>Holding a </a:t>
            </a:r>
            <a:r>
              <a:rPr lang="fr-FR" b="0" dirty="0" err="1"/>
              <a:t>ministerial</a:t>
            </a:r>
            <a:r>
              <a:rPr lang="fr-FR" b="0" dirty="0"/>
              <a:t> </a:t>
            </a:r>
            <a:r>
              <a:rPr lang="en-GB" b="0" dirty="0"/>
              <a:t>conference on women's economic empowerment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b="0" dirty="0"/>
              <a:t>Advancing negotiations on the proposed d</a:t>
            </a:r>
            <a:r>
              <a:rPr lang="en-GB" b="0" dirty="0" err="1"/>
              <a:t>irective</a:t>
            </a:r>
            <a:r>
              <a:rPr lang="en-GB" b="0" dirty="0"/>
              <a:t> on binding pay transparency measures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b="0" dirty="0"/>
              <a:t>Unlocking discussions on the proposed directive on gender balance in company boards 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b="0" dirty="0"/>
              <a:t>Proposing Council Conclusion on violence against women, in the scope of the Beijing Platform for Action monitoring, theme </a:t>
            </a:r>
            <a:r>
              <a:rPr lang="en-GB" b="0" dirty="0" smtClean="0"/>
              <a:t>D</a:t>
            </a:r>
            <a:endParaRPr lang="en-GB" b="0" dirty="0"/>
          </a:p>
        </p:txBody>
      </p:sp>
      <p:sp>
        <p:nvSpPr>
          <p:cNvPr id="6" name="Le Lorem Ipsum est simplement du faux texte employé dans la composition"/>
          <p:cNvSpPr txBox="1"/>
          <p:nvPr/>
        </p:nvSpPr>
        <p:spPr>
          <a:xfrm>
            <a:off x="603016" y="12551675"/>
            <a:ext cx="8122411" cy="452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5" tIns="71435" rIns="71435" bIns="71435" anchor="ctr">
            <a:spAutoFit/>
          </a:bodyPr>
          <a:lstStyle>
            <a:lvl1pPr algn="l" defTabSz="821529">
              <a:defRPr sz="2000" b="0">
                <a:latin typeface="Marianne"/>
                <a:ea typeface="Marianne"/>
                <a:cs typeface="Marianne"/>
                <a:sym typeface="Marianne"/>
              </a:defRPr>
            </a:lvl1pPr>
          </a:lstStyle>
          <a:p>
            <a:r>
              <a:rPr lang="en-US" dirty="0" smtClean="0"/>
              <a:t>French </a:t>
            </a:r>
            <a:r>
              <a:rPr lang="en-US" dirty="0"/>
              <a:t>Presidency of the Council of the European </a:t>
            </a:r>
            <a:r>
              <a:rPr lang="en-US" dirty="0" smtClean="0"/>
              <a:t>Union – 11/01/2022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3114191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FUE LOGO RESPONSIVE.jpg" descr="PFUE LOGO RESPONSI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1600" y="12428548"/>
            <a:ext cx="787400" cy="6983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ZoneTexte 1"/>
          <p:cNvSpPr txBox="1"/>
          <p:nvPr/>
        </p:nvSpPr>
        <p:spPr>
          <a:xfrm>
            <a:off x="889000" y="1195124"/>
            <a:ext cx="22860000" cy="114704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just"/>
            <a:endParaRPr lang="fr-FR" b="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b="0" dirty="0" smtClean="0"/>
              <a:t>27 </a:t>
            </a:r>
            <a:r>
              <a:rPr lang="fr-FR" b="0" dirty="0" err="1" smtClean="0"/>
              <a:t>January</a:t>
            </a:r>
            <a:r>
              <a:rPr lang="fr-FR" b="0" dirty="0"/>
              <a:t>	</a:t>
            </a:r>
            <a:r>
              <a:rPr lang="fr-FR" b="0" dirty="0" smtClean="0"/>
              <a:t>		</a:t>
            </a:r>
            <a:r>
              <a:rPr lang="fr-FR" b="0" dirty="0" err="1" smtClean="0"/>
              <a:t>Ministerial</a:t>
            </a:r>
            <a:r>
              <a:rPr lang="fr-FR" b="0" dirty="0" smtClean="0"/>
              <a:t> </a:t>
            </a:r>
            <a:r>
              <a:rPr lang="en-GB" b="0" dirty="0" smtClean="0"/>
              <a:t>conference “</a:t>
            </a:r>
            <a:r>
              <a:rPr lang="en-GB" b="0" dirty="0"/>
              <a:t>Preventing the loss of autonomy: for a better cooperation on the issue </a:t>
            </a:r>
            <a:r>
              <a:rPr lang="en-GB" b="0" dirty="0" smtClean="0"/>
              <a:t>							of falls”</a:t>
            </a:r>
          </a:p>
          <a:p>
            <a:pPr algn="just"/>
            <a:endParaRPr lang="fr-FR" b="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dirty="0" smtClean="0"/>
              <a:t>28 </a:t>
            </a:r>
            <a:r>
              <a:rPr lang="fr-FR" dirty="0" err="1" smtClean="0"/>
              <a:t>January</a:t>
            </a:r>
            <a:r>
              <a:rPr lang="fr-FR" dirty="0" smtClean="0"/>
              <a:t>		High </a:t>
            </a:r>
            <a:r>
              <a:rPr lang="fr-FR" dirty="0" err="1" smtClean="0"/>
              <a:t>Level</a:t>
            </a:r>
            <a:r>
              <a:rPr lang="fr-FR" dirty="0" smtClean="0"/>
              <a:t> Group on </a:t>
            </a:r>
            <a:r>
              <a:rPr lang="fr-FR" dirty="0" err="1"/>
              <a:t>G</a:t>
            </a:r>
            <a:r>
              <a:rPr lang="fr-FR" dirty="0" err="1" smtClean="0"/>
              <a:t>ender</a:t>
            </a:r>
            <a:r>
              <a:rPr lang="fr-FR" dirty="0" smtClean="0"/>
              <a:t> </a:t>
            </a:r>
            <a:r>
              <a:rPr lang="fr-FR" dirty="0" err="1" smtClean="0"/>
              <a:t>mainstreaming</a:t>
            </a:r>
            <a:r>
              <a:rPr lang="fr-FR" dirty="0" smtClean="0"/>
              <a:t> </a:t>
            </a:r>
          </a:p>
          <a:p>
            <a:pPr algn="just"/>
            <a:endParaRPr lang="fr-FR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dirty="0" smtClean="0"/>
              <a:t>31 </a:t>
            </a:r>
            <a:r>
              <a:rPr lang="fr-FR" dirty="0" err="1" smtClean="0"/>
              <a:t>January</a:t>
            </a:r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dirty="0" err="1" smtClean="0"/>
              <a:t>Ministerial</a:t>
            </a:r>
            <a:r>
              <a:rPr lang="fr-FR" dirty="0" smtClean="0"/>
              <a:t> </a:t>
            </a:r>
            <a:r>
              <a:rPr lang="en-GB" dirty="0"/>
              <a:t>conference “Women's economic empowerment: key to gender equality” </a:t>
            </a:r>
          </a:p>
          <a:p>
            <a:pPr algn="just"/>
            <a:endParaRPr lang="fr-FR" b="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b="0" dirty="0"/>
              <a:t>14 </a:t>
            </a:r>
            <a:r>
              <a:rPr lang="en-GB" b="0" dirty="0" smtClean="0"/>
              <a:t>February</a:t>
            </a:r>
            <a:r>
              <a:rPr lang="fr-FR" b="0" dirty="0"/>
              <a:t>		</a:t>
            </a:r>
            <a:r>
              <a:rPr lang="fr-FR" b="0" dirty="0" err="1" smtClean="0"/>
              <a:t>informal</a:t>
            </a:r>
            <a:r>
              <a:rPr lang="fr-FR" b="0" dirty="0" smtClean="0"/>
              <a:t> EPSCO Council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dirty="0" smtClean="0"/>
              <a:t>14 March 			EPSCO Council </a:t>
            </a:r>
            <a:endParaRPr lang="fr-FR" dirty="0"/>
          </a:p>
          <a:p>
            <a:pPr algn="just"/>
            <a:endParaRPr lang="en-GB" b="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b="0" dirty="0" smtClean="0"/>
              <a:t>04 March			Ministerial conference “Building Europe’s future : implementing the European Child Guarantee” </a:t>
            </a:r>
          </a:p>
          <a:p>
            <a:pPr algn="just"/>
            <a:endParaRPr lang="en-GB" b="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b="0" dirty="0" smtClean="0"/>
              <a:t>09 March</a:t>
            </a:r>
            <a:r>
              <a:rPr lang="en-GB" dirty="0" smtClean="0"/>
              <a:t>			</a:t>
            </a:r>
            <a:r>
              <a:rPr lang="en-GB" b="0" dirty="0" smtClean="0"/>
              <a:t>Ministerial conference “Improving accessibility and access to rights, implementing the 									European Strategy 2021-2030”</a:t>
            </a:r>
          </a:p>
          <a:p>
            <a:pPr algn="just"/>
            <a:endParaRPr kumimoji="0" lang="fr-FR" sz="32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b="0" dirty="0" smtClean="0"/>
              <a:t>16-17 March		SPC, </a:t>
            </a:r>
            <a:r>
              <a:rPr lang="fr-FR" b="0" dirty="0" err="1" smtClean="0"/>
              <a:t>thematic</a:t>
            </a:r>
            <a:r>
              <a:rPr lang="fr-FR" b="0" dirty="0" smtClean="0"/>
              <a:t> </a:t>
            </a:r>
            <a:r>
              <a:rPr lang="fr-FR" b="0" dirty="0" err="1" smtClean="0"/>
              <a:t>review</a:t>
            </a:r>
            <a:r>
              <a:rPr lang="fr-FR" b="0" dirty="0" smtClean="0"/>
              <a:t> on </a:t>
            </a:r>
            <a:r>
              <a:rPr lang="en-GB" b="0" dirty="0" smtClean="0"/>
              <a:t>access </a:t>
            </a:r>
            <a:r>
              <a:rPr lang="en-GB" b="0" dirty="0"/>
              <a:t>to rights for vulnerable groups and the </a:t>
            </a:r>
            <a:r>
              <a:rPr lang="en-GB" b="0" dirty="0" smtClean="0"/>
              <a:t>problem </a:t>
            </a:r>
            <a:r>
              <a:rPr lang="en-GB" b="0" dirty="0"/>
              <a:t>of non-take-up, </a:t>
            </a:r>
            <a:r>
              <a:rPr lang="en-GB" b="0" dirty="0" smtClean="0"/>
              <a:t>						in </a:t>
            </a:r>
            <a:r>
              <a:rPr lang="en-GB" b="0" dirty="0"/>
              <a:t>the context of the digital </a:t>
            </a:r>
            <a:r>
              <a:rPr lang="en-GB" b="0" dirty="0" smtClean="0"/>
              <a:t>transition</a:t>
            </a:r>
          </a:p>
          <a:p>
            <a:pPr algn="just"/>
            <a:endParaRPr lang="en-GB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b="0" dirty="0" smtClean="0"/>
              <a:t>02-03 June		MISSOC, Mutual information system on social protection</a:t>
            </a:r>
          </a:p>
          <a:p>
            <a:pPr algn="just"/>
            <a:endParaRPr kumimoji="0" lang="fr-FR" sz="32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marL="457200" marR="0" indent="-4572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baseline="0" dirty="0" smtClean="0"/>
              <a:t>16</a:t>
            </a:r>
            <a:r>
              <a:rPr lang="fr-FR" dirty="0" smtClean="0"/>
              <a:t> </a:t>
            </a:r>
            <a:r>
              <a:rPr lang="fr-FR" dirty="0" err="1" smtClean="0"/>
              <a:t>June</a:t>
            </a:r>
            <a:r>
              <a:rPr lang="fr-FR" dirty="0"/>
              <a:t>	</a:t>
            </a:r>
            <a:r>
              <a:rPr lang="fr-FR" dirty="0" smtClean="0"/>
              <a:t>		EPSCO Council</a:t>
            </a:r>
            <a:endParaRPr kumimoji="0" lang="fr-FR" sz="32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237018" y="606008"/>
            <a:ext cx="15544800" cy="82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4400" dirty="0" smtClean="0"/>
              <a:t>French </a:t>
            </a:r>
            <a:r>
              <a:rPr lang="fr-FR" sz="4400" dirty="0" err="1" smtClean="0"/>
              <a:t>Presidency</a:t>
            </a:r>
            <a:r>
              <a:rPr lang="fr-FR" sz="4400" dirty="0" smtClean="0"/>
              <a:t> Events - </a:t>
            </a:r>
            <a:r>
              <a:rPr lang="fr-FR" sz="4400" i="1" dirty="0" smtClean="0"/>
              <a:t>DGCS</a:t>
            </a:r>
            <a:r>
              <a:rPr lang="fr-FR" sz="4400" dirty="0" smtClean="0"/>
              <a:t> </a:t>
            </a:r>
            <a:endParaRPr kumimoji="0" lang="fr-FR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6" name="Le Lorem Ipsum est simplement du faux texte employé dans la composition"/>
          <p:cNvSpPr txBox="1"/>
          <p:nvPr/>
        </p:nvSpPr>
        <p:spPr>
          <a:xfrm>
            <a:off x="603016" y="12551675"/>
            <a:ext cx="8122411" cy="452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5" tIns="71435" rIns="71435" bIns="71435" anchor="ctr">
            <a:spAutoFit/>
          </a:bodyPr>
          <a:lstStyle>
            <a:lvl1pPr algn="l" defTabSz="821529">
              <a:defRPr sz="2000" b="0">
                <a:latin typeface="Marianne"/>
                <a:ea typeface="Marianne"/>
                <a:cs typeface="Marianne"/>
                <a:sym typeface="Marianne"/>
              </a:defRPr>
            </a:lvl1pPr>
          </a:lstStyle>
          <a:p>
            <a:r>
              <a:rPr lang="en-US" dirty="0" smtClean="0"/>
              <a:t>French </a:t>
            </a:r>
            <a:r>
              <a:rPr lang="en-US" dirty="0"/>
              <a:t>Presidency of the Council of the European </a:t>
            </a:r>
            <a:r>
              <a:rPr lang="en-US" dirty="0" smtClean="0"/>
              <a:t>Union – 11/01/2022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9050534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71216" y="735205"/>
            <a:ext cx="19403568" cy="21140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 err="1" smtClean="0"/>
              <a:t>Ministerial</a:t>
            </a:r>
            <a:r>
              <a:rPr lang="fr-FR" dirty="0" smtClean="0"/>
              <a:t> </a:t>
            </a:r>
            <a:r>
              <a:rPr lang="fr-FR" dirty="0" err="1" smtClean="0"/>
              <a:t>conference</a:t>
            </a:r>
            <a:endParaRPr lang="fr-FR" dirty="0" smtClean="0"/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 </a:t>
            </a:r>
            <a:r>
              <a:rPr lang="en-GB" dirty="0" smtClean="0"/>
              <a:t>“Women economic </a:t>
            </a:r>
            <a:r>
              <a:rPr lang="en-GB" dirty="0" err="1" smtClean="0"/>
              <a:t>empowerement</a:t>
            </a:r>
            <a:r>
              <a:rPr lang="en-GB" dirty="0" smtClean="0"/>
              <a:t> : key to gender equality”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/>
              <a:t> 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/>
              <a:t>31 January 2022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37996" y="1996632"/>
            <a:ext cx="22670008" cy="123937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R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fr-FR" sz="2800" b="0" dirty="0" smtClean="0"/>
          </a:p>
          <a:p>
            <a:pPr algn="just"/>
            <a:r>
              <a:rPr kumimoji="0" lang="fr-FR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Objectives</a:t>
            </a:r>
            <a:r>
              <a:rPr kumimoji="0" lang="fr-FR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 : </a:t>
            </a:r>
          </a:p>
          <a:p>
            <a:pPr algn="just"/>
            <a:endParaRPr kumimoji="0" lang="fr-FR" sz="28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b="0" dirty="0"/>
              <a:t>B</a:t>
            </a:r>
            <a:r>
              <a:rPr lang="en-US" b="0" dirty="0" smtClean="0"/>
              <a:t>ring </a:t>
            </a:r>
            <a:r>
              <a:rPr lang="en-US" b="0" dirty="0"/>
              <a:t>together the ministers </a:t>
            </a:r>
            <a:r>
              <a:rPr lang="en-US" b="0" dirty="0" smtClean="0"/>
              <a:t>responsible </a:t>
            </a:r>
            <a:r>
              <a:rPr lang="en-US" b="0" dirty="0"/>
              <a:t>for </a:t>
            </a:r>
            <a:r>
              <a:rPr lang="en-US" b="0" dirty="0" smtClean="0"/>
              <a:t>gender equality, </a:t>
            </a:r>
            <a:r>
              <a:rPr lang="en-US" b="0" dirty="0"/>
              <a:t>the European C</a:t>
            </a:r>
            <a:r>
              <a:rPr lang="en-US" b="0" dirty="0" smtClean="0"/>
              <a:t>ommissioner </a:t>
            </a:r>
            <a:r>
              <a:rPr lang="en-US" b="0" dirty="0"/>
              <a:t>for Equality and the Director of the European Institute for Gender Equality (EIGE</a:t>
            </a:r>
            <a:r>
              <a:rPr lang="en-US" b="0" dirty="0" smtClean="0"/>
              <a:t>) 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b="0" dirty="0" smtClean="0"/>
              <a:t>Focusing on </a:t>
            </a:r>
            <a:r>
              <a:rPr lang="en-US" b="0" dirty="0"/>
              <a:t>the implementation of the priorities of the European Strategy, the fight against stereotypes, professional equality, reconciliation of life time and investment in digital education and female entrepreneurship. </a:t>
            </a:r>
            <a:endParaRPr lang="en-US" b="0" dirty="0" smtClean="0"/>
          </a:p>
          <a:p>
            <a:pPr lvl="2" indent="0" algn="just"/>
            <a:endParaRPr lang="fr-FR" sz="2800" b="0" dirty="0"/>
          </a:p>
          <a:p>
            <a:pPr algn="just"/>
            <a:endParaRPr kumimoji="0" lang="fr-FR" sz="28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algn="just"/>
            <a:r>
              <a:rPr lang="fr-FR" dirty="0" err="1" smtClean="0"/>
              <a:t>Provisional</a:t>
            </a:r>
            <a:r>
              <a:rPr lang="fr-FR" dirty="0" smtClean="0"/>
              <a:t> programme </a:t>
            </a:r>
            <a:r>
              <a:rPr lang="fr-FR" sz="2800" dirty="0" smtClean="0"/>
              <a:t>: </a:t>
            </a:r>
          </a:p>
          <a:p>
            <a:pPr algn="just"/>
            <a:endParaRPr lang="fr-FR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b="0" dirty="0" smtClean="0"/>
              <a:t>Presentation </a:t>
            </a:r>
            <a:r>
              <a:rPr lang="en-GB" b="0" dirty="0"/>
              <a:t>of the </a:t>
            </a:r>
            <a:r>
              <a:rPr lang="en-GB" dirty="0"/>
              <a:t>Trio Presidency Declaration on Gender Equality </a:t>
            </a:r>
            <a:r>
              <a:rPr lang="en-GB" dirty="0" smtClean="0"/>
              <a:t>2022-2023</a:t>
            </a:r>
          </a:p>
          <a:p>
            <a:pPr algn="just"/>
            <a:r>
              <a:rPr lang="en-GB" b="0" dirty="0" smtClean="0"/>
              <a:t> </a:t>
            </a:r>
            <a:endParaRPr lang="en-GB" b="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b="0" dirty="0"/>
              <a:t>Working meeting of the ministers in charge of equality on women's economic </a:t>
            </a:r>
            <a:r>
              <a:rPr lang="en-GB" b="0" dirty="0" smtClean="0"/>
              <a:t>empowerment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b="0" dirty="0"/>
          </a:p>
          <a:p>
            <a:pPr lvl="1" indent="0" algn="just"/>
            <a:r>
              <a:rPr lang="en-GB" b="0" dirty="0" smtClean="0"/>
              <a:t>	First </a:t>
            </a:r>
            <a:r>
              <a:rPr lang="en-GB" dirty="0"/>
              <a:t>ministerial roundtable</a:t>
            </a:r>
            <a:endParaRPr lang="fr-FR" dirty="0"/>
          </a:p>
          <a:p>
            <a:pPr lvl="4" indent="0" algn="l"/>
            <a:r>
              <a:rPr lang="en-GB" sz="2800" b="0" i="1" dirty="0" smtClean="0"/>
              <a:t>		What </a:t>
            </a:r>
            <a:r>
              <a:rPr lang="en-GB" sz="2800" b="0" i="1" dirty="0"/>
              <a:t>measures are being taken in your state to enable women to effectively access the labour market</a:t>
            </a:r>
            <a:r>
              <a:rPr lang="en-GB" sz="2800" b="0" i="1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0" i="1" dirty="0"/>
          </a:p>
          <a:p>
            <a:pPr algn="l"/>
            <a:r>
              <a:rPr lang="en-GB" b="0" dirty="0" smtClean="0"/>
              <a:t>	Second </a:t>
            </a:r>
            <a:r>
              <a:rPr lang="en-GB" dirty="0"/>
              <a:t>ministerial roundtable</a:t>
            </a:r>
          </a:p>
          <a:p>
            <a:pPr lvl="4" indent="0" algn="l"/>
            <a:r>
              <a:rPr lang="en-GB" sz="2800" b="0" i="1" dirty="0" smtClean="0"/>
              <a:t>		How </a:t>
            </a:r>
            <a:r>
              <a:rPr lang="en-GB" sz="2800" b="0" i="1" dirty="0"/>
              <a:t>does your Member State ensure professional equality for women and men throughout their careers?</a:t>
            </a:r>
            <a:endParaRPr lang="fr-FR" sz="2800" b="0" i="1" dirty="0"/>
          </a:p>
          <a:p>
            <a:endParaRPr lang="fr-FR" b="0" dirty="0"/>
          </a:p>
          <a:p>
            <a:pPr marL="457200" indent="-457200" algn="just">
              <a:buFontTx/>
              <a:buChar char="-"/>
            </a:pPr>
            <a:endParaRPr kumimoji="0" lang="fr-FR" sz="280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marL="342900" marR="0" indent="-3429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sz="2800" b="0" dirty="0"/>
          </a:p>
          <a:p>
            <a:pPr algn="just"/>
            <a:endParaRPr kumimoji="0" lang="fr-FR" sz="28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algn="just"/>
            <a:endParaRPr kumimoji="0" lang="fr-FR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pic>
        <p:nvPicPr>
          <p:cNvPr id="6" name="PFUE LOGO RESPONSIVE.jpg" descr="PFUE LOGO RESPONSI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1600" y="12428548"/>
            <a:ext cx="787400" cy="6983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Le Lorem Ipsum est simplement du faux texte employé dans la composition"/>
          <p:cNvSpPr txBox="1"/>
          <p:nvPr/>
        </p:nvSpPr>
        <p:spPr>
          <a:xfrm>
            <a:off x="603016" y="12551675"/>
            <a:ext cx="8122411" cy="452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5" tIns="71435" rIns="71435" bIns="71435" anchor="ctr">
            <a:spAutoFit/>
          </a:bodyPr>
          <a:lstStyle>
            <a:lvl1pPr algn="l" defTabSz="821529">
              <a:defRPr sz="2000" b="0">
                <a:latin typeface="Marianne"/>
                <a:ea typeface="Marianne"/>
                <a:cs typeface="Marianne"/>
                <a:sym typeface="Marianne"/>
              </a:defRPr>
            </a:lvl1pPr>
          </a:lstStyle>
          <a:p>
            <a:r>
              <a:rPr lang="en-US" dirty="0" smtClean="0"/>
              <a:t>French </a:t>
            </a:r>
            <a:r>
              <a:rPr lang="en-US" dirty="0"/>
              <a:t>Presidency of the Council of the European </a:t>
            </a:r>
            <a:r>
              <a:rPr lang="en-US" dirty="0" smtClean="0"/>
              <a:t>Union – 11/01/2022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2557928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712212" y="958949"/>
            <a:ext cx="19403568" cy="636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 err="1" smtClean="0"/>
              <a:t>Lesgislative</a:t>
            </a:r>
            <a:r>
              <a:rPr lang="fr-FR" dirty="0" smtClean="0"/>
              <a:t> </a:t>
            </a:r>
            <a:r>
              <a:rPr lang="fr-FR" dirty="0" err="1" smtClean="0"/>
              <a:t>activities</a:t>
            </a:r>
            <a:r>
              <a:rPr lang="fr-FR" dirty="0" smtClean="0"/>
              <a:t> 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183652" y="3215347"/>
            <a:ext cx="16737819" cy="59304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R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fr-FR" sz="2800" b="0" dirty="0" smtClean="0"/>
          </a:p>
          <a:p>
            <a:pPr algn="just"/>
            <a:r>
              <a:rPr kumimoji="0" lang="fr-FR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The French </a:t>
            </a:r>
            <a:r>
              <a:rPr kumimoji="0" lang="fr-FR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Presidency</a:t>
            </a:r>
            <a:r>
              <a:rPr kumimoji="0" lang="fr-FR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 </a:t>
            </a:r>
            <a:r>
              <a:rPr kumimoji="0" lang="fr-FR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will</a:t>
            </a:r>
            <a:r>
              <a:rPr kumimoji="0" lang="fr-FR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 </a:t>
            </a:r>
            <a:r>
              <a:rPr kumimoji="0" lang="fr-FR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work</a:t>
            </a:r>
            <a:r>
              <a:rPr kumimoji="0" lang="fr-FR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 to </a:t>
            </a:r>
            <a:r>
              <a:rPr kumimoji="0" lang="fr-FR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bring</a:t>
            </a:r>
            <a:r>
              <a:rPr kumimoji="0" lang="fr-FR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 </a:t>
            </a:r>
            <a:r>
              <a:rPr kumimoji="0" lang="fr-FR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forward</a:t>
            </a:r>
            <a:r>
              <a:rPr kumimoji="0" lang="fr-FR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 : </a:t>
            </a:r>
          </a:p>
          <a:p>
            <a:pPr algn="just"/>
            <a:endParaRPr kumimoji="0" lang="fr-FR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algn="just"/>
            <a:endParaRPr kumimoji="0" lang="fr-FR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marL="457200" lvl="8" indent="-457200" algn="just">
              <a:buFont typeface="Arial" panose="020B0604020202020204" pitchFamily="34" charset="0"/>
              <a:buChar char="•"/>
            </a:pPr>
            <a:r>
              <a:rPr lang="fr-FR" sz="2800" b="0" dirty="0" smtClean="0"/>
              <a:t>The </a:t>
            </a:r>
            <a:r>
              <a:rPr lang="en-US" sz="2800" b="0" dirty="0" smtClean="0"/>
              <a:t>proposed </a:t>
            </a:r>
            <a:r>
              <a:rPr lang="en-GB" sz="2800" dirty="0" smtClean="0"/>
              <a:t>directive </a:t>
            </a:r>
            <a:r>
              <a:rPr lang="en-GB" sz="2800" dirty="0"/>
              <a:t>on binding pay transparency </a:t>
            </a:r>
            <a:r>
              <a:rPr lang="en-GB" sz="2800" dirty="0" smtClean="0"/>
              <a:t>measures </a:t>
            </a:r>
            <a:r>
              <a:rPr lang="en-GB" sz="2800" b="0" dirty="0" smtClean="0"/>
              <a:t>;</a:t>
            </a:r>
          </a:p>
          <a:p>
            <a:pPr lvl="8" indent="0" algn="just"/>
            <a:endParaRPr lang="en-GB" sz="2800" b="0" dirty="0" smtClean="0"/>
          </a:p>
          <a:p>
            <a:pPr lvl="4" indent="0" algn="just"/>
            <a:r>
              <a:rPr lang="en-GB" sz="2800" b="0" dirty="0" smtClean="0"/>
              <a:t> </a:t>
            </a:r>
          </a:p>
          <a:p>
            <a:pPr marL="457200" lvl="5" indent="-457200" algn="just">
              <a:buFont typeface="Arial" panose="020B0604020202020204" pitchFamily="34" charset="0"/>
              <a:buChar char="•"/>
            </a:pPr>
            <a:r>
              <a:rPr kumimoji="0" lang="fr-FR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The </a:t>
            </a:r>
            <a:r>
              <a:rPr lang="en-GB" sz="2800" b="0" dirty="0" smtClean="0"/>
              <a:t>proposed </a:t>
            </a:r>
            <a:r>
              <a:rPr lang="en-GB" sz="2800" dirty="0"/>
              <a:t>directive on gender balance in company </a:t>
            </a:r>
            <a:r>
              <a:rPr lang="en-GB" sz="2800" dirty="0" smtClean="0"/>
              <a:t>boards</a:t>
            </a:r>
            <a:r>
              <a:rPr lang="en-GB" sz="2800" b="0" dirty="0" smtClean="0"/>
              <a:t>.  </a:t>
            </a:r>
            <a:endParaRPr kumimoji="0" lang="fr-FR" sz="28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marL="457200" lvl="6" indent="-457200" algn="just">
              <a:buFont typeface="Arial" panose="020B0604020202020204" pitchFamily="34" charset="0"/>
              <a:buChar char="•"/>
            </a:pPr>
            <a:endParaRPr lang="fr-FR" sz="2800" b="0" dirty="0"/>
          </a:p>
          <a:p>
            <a:pPr algn="just"/>
            <a:endParaRPr kumimoji="0" lang="fr-FR" sz="28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marL="342900" marR="0" indent="-3429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sz="2800" b="0" dirty="0"/>
          </a:p>
          <a:p>
            <a:pPr algn="just"/>
            <a:endParaRPr kumimoji="0" lang="fr-FR" sz="28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algn="just"/>
            <a:endParaRPr kumimoji="0" lang="fr-FR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pic>
        <p:nvPicPr>
          <p:cNvPr id="6" name="PFUE LOGO RESPONSIVE.jpg" descr="PFUE LOGO RESPONSI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1600" y="12428548"/>
            <a:ext cx="787400" cy="6983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Le Lorem Ipsum est simplement du faux texte employé dans la composition"/>
          <p:cNvSpPr txBox="1"/>
          <p:nvPr/>
        </p:nvSpPr>
        <p:spPr>
          <a:xfrm>
            <a:off x="603016" y="12551675"/>
            <a:ext cx="8122411" cy="452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5" tIns="71435" rIns="71435" bIns="71435" anchor="ctr">
            <a:spAutoFit/>
          </a:bodyPr>
          <a:lstStyle>
            <a:lvl1pPr algn="l" defTabSz="821529">
              <a:defRPr sz="2000" b="0">
                <a:latin typeface="Marianne"/>
                <a:ea typeface="Marianne"/>
                <a:cs typeface="Marianne"/>
                <a:sym typeface="Marianne"/>
              </a:defRPr>
            </a:lvl1pPr>
          </a:lstStyle>
          <a:p>
            <a:r>
              <a:rPr lang="en-US" dirty="0" smtClean="0"/>
              <a:t>French </a:t>
            </a:r>
            <a:r>
              <a:rPr lang="en-US" dirty="0"/>
              <a:t>Presidency of the Council of the European </a:t>
            </a:r>
            <a:r>
              <a:rPr lang="en-US" dirty="0" smtClean="0"/>
              <a:t>Union – 11/01/2022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7931604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UE LOGO RESPONSIVE.jpg" descr="PFUE LOGO RESPONSI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1600" y="12428548"/>
            <a:ext cx="787400" cy="6983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Le Lorem Ipsum est simplement du faux texte employé dans la composition"/>
          <p:cNvSpPr txBox="1"/>
          <p:nvPr/>
        </p:nvSpPr>
        <p:spPr>
          <a:xfrm>
            <a:off x="603016" y="12551675"/>
            <a:ext cx="8122411" cy="452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5" tIns="71435" rIns="71435" bIns="71435" anchor="ctr">
            <a:spAutoFit/>
          </a:bodyPr>
          <a:lstStyle>
            <a:lvl1pPr algn="l" defTabSz="821529">
              <a:defRPr sz="2000" b="0">
                <a:latin typeface="Marianne"/>
                <a:ea typeface="Marianne"/>
                <a:cs typeface="Marianne"/>
                <a:sym typeface="Marianne"/>
              </a:defRPr>
            </a:lvl1pPr>
          </a:lstStyle>
          <a:p>
            <a:r>
              <a:rPr lang="en-US" dirty="0" smtClean="0"/>
              <a:t>French </a:t>
            </a:r>
            <a:r>
              <a:rPr lang="en-US" dirty="0"/>
              <a:t>Presidency of the Council of the European </a:t>
            </a:r>
            <a:r>
              <a:rPr lang="en-US" dirty="0" smtClean="0"/>
              <a:t>Union – 11/01/2022</a:t>
            </a:r>
            <a:endParaRPr lang="en-US" sz="1100" dirty="0"/>
          </a:p>
        </p:txBody>
      </p:sp>
      <p:sp>
        <p:nvSpPr>
          <p:cNvPr id="8" name="ZoneTexte 7"/>
          <p:cNvSpPr txBox="1"/>
          <p:nvPr/>
        </p:nvSpPr>
        <p:spPr>
          <a:xfrm>
            <a:off x="1295654" y="3139093"/>
            <a:ext cx="20213828" cy="6176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R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fr-FR" sz="2800" b="0" dirty="0" smtClean="0"/>
          </a:p>
          <a:p>
            <a:pPr algn="just"/>
            <a:endParaRPr lang="en-GB" sz="2800" b="0" dirty="0" smtClean="0"/>
          </a:p>
          <a:p>
            <a:pPr algn="just"/>
            <a:r>
              <a:rPr lang="en-GB" sz="2800" b="0" dirty="0" smtClean="0"/>
              <a:t>The French Presidency will </a:t>
            </a:r>
            <a:r>
              <a:rPr lang="en-GB" sz="2800" dirty="0" smtClean="0"/>
              <a:t>propose</a:t>
            </a:r>
            <a:r>
              <a:rPr lang="en-GB" sz="2800" b="0" dirty="0" smtClean="0"/>
              <a:t> : </a:t>
            </a:r>
          </a:p>
          <a:p>
            <a:pPr algn="just"/>
            <a:endParaRPr lang="en-GB" sz="2800" b="0" dirty="0" smtClean="0"/>
          </a:p>
          <a:p>
            <a:pPr algn="just"/>
            <a:r>
              <a:rPr lang="en-GB" sz="2800" b="0" dirty="0" smtClean="0"/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 smtClean="0"/>
              <a:t>Council Conclusions </a:t>
            </a:r>
            <a:r>
              <a:rPr lang="en-GB" sz="2800" dirty="0"/>
              <a:t>on violence against women</a:t>
            </a:r>
            <a:r>
              <a:rPr lang="en-GB" sz="2800" b="0" dirty="0"/>
              <a:t>, in the scope of the </a:t>
            </a:r>
            <a:r>
              <a:rPr lang="en-GB" sz="2800" dirty="0"/>
              <a:t>Beijing Platform for Action monitoring, theme </a:t>
            </a:r>
            <a:r>
              <a:rPr lang="en-GB" sz="2800" dirty="0" smtClean="0"/>
              <a:t>D</a:t>
            </a:r>
          </a:p>
          <a:p>
            <a:pPr marL="457200" indent="-457200" algn="just">
              <a:buFontTx/>
              <a:buChar char="-"/>
            </a:pPr>
            <a:endParaRPr lang="en-GB" sz="2800" dirty="0" smtClean="0"/>
          </a:p>
          <a:p>
            <a:pPr algn="just"/>
            <a:endParaRPr lang="en-GB" sz="2800" dirty="0"/>
          </a:p>
          <a:p>
            <a:pPr lvl="5" algn="just"/>
            <a:r>
              <a:rPr lang="en-GB" sz="2800" dirty="0" smtClean="0">
                <a:sym typeface="Wingdings" panose="05000000000000000000" pitchFamily="2" charset="2"/>
              </a:rPr>
              <a:t> </a:t>
            </a:r>
            <a:r>
              <a:rPr lang="en-GB" sz="2800" b="0" dirty="0">
                <a:sym typeface="Wingdings" panose="05000000000000000000" pitchFamily="2" charset="2"/>
              </a:rPr>
              <a:t>The Council Conclusions will be proposed for adoption at the </a:t>
            </a:r>
            <a:r>
              <a:rPr lang="en-GB" sz="2800" dirty="0">
                <a:sym typeface="Wingdings" panose="05000000000000000000" pitchFamily="2" charset="2"/>
              </a:rPr>
              <a:t>EPSCO Council in June, 2022</a:t>
            </a:r>
            <a:r>
              <a:rPr lang="en-GB" sz="2800" b="0" dirty="0">
                <a:sym typeface="Wingdings" panose="05000000000000000000" pitchFamily="2" charset="2"/>
              </a:rPr>
              <a:t>.</a:t>
            </a:r>
            <a:endParaRPr lang="en-GB" sz="2800" b="0" dirty="0"/>
          </a:p>
          <a:p>
            <a:pPr lvl="2" indent="0" algn="just"/>
            <a:endParaRPr lang="fr-FR" sz="2800" b="0" dirty="0"/>
          </a:p>
          <a:p>
            <a:pPr algn="just"/>
            <a:endParaRPr kumimoji="0" lang="fr-FR" sz="28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marL="342900" marR="0" indent="-3429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sz="2800" b="0" dirty="0"/>
          </a:p>
          <a:p>
            <a:pPr algn="just"/>
            <a:endParaRPr kumimoji="0" lang="fr-FR" sz="28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algn="just"/>
            <a:endParaRPr kumimoji="0" lang="fr-FR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346452" y="1207975"/>
            <a:ext cx="19403568" cy="636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Non-</a:t>
            </a:r>
            <a:r>
              <a:rPr lang="fr-FR" dirty="0" err="1" smtClean="0"/>
              <a:t>lesgislative</a:t>
            </a:r>
            <a:r>
              <a:rPr lang="fr-FR" dirty="0" smtClean="0"/>
              <a:t> </a:t>
            </a:r>
            <a:r>
              <a:rPr lang="fr-FR" dirty="0" err="1" smtClean="0"/>
              <a:t>activities</a:t>
            </a:r>
            <a:r>
              <a:rPr lang="fr-FR" dirty="0" smtClean="0"/>
              <a:t> 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1485483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FUE LOGO RESPONSIVE.jpg" descr="PFUE LOGO RESPONSI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1600" y="12428548"/>
            <a:ext cx="787400" cy="6983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ZoneTexte 2"/>
          <p:cNvSpPr txBox="1"/>
          <p:nvPr/>
        </p:nvSpPr>
        <p:spPr>
          <a:xfrm>
            <a:off x="2919380" y="1298762"/>
            <a:ext cx="18103516" cy="975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5400" dirty="0" smtClean="0"/>
              <a:t>More information on the French </a:t>
            </a:r>
            <a:r>
              <a:rPr lang="fr-FR" sz="5400" dirty="0" err="1" smtClean="0"/>
              <a:t>Presidency</a:t>
            </a:r>
            <a:r>
              <a:rPr lang="fr-FR" sz="5400" dirty="0" smtClean="0"/>
              <a:t> </a:t>
            </a:r>
            <a:r>
              <a:rPr lang="fr-FR" sz="5400" dirty="0" err="1" smtClean="0"/>
              <a:t>website</a:t>
            </a:r>
            <a:r>
              <a:rPr lang="fr-FR" sz="5400" dirty="0" smtClean="0"/>
              <a:t> :</a:t>
            </a:r>
            <a:endParaRPr kumimoji="0" lang="fr-FR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85897" y="2647472"/>
            <a:ext cx="45704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dirty="0" smtClean="0">
                <a:hlinkClick r:id="rId3"/>
              </a:rPr>
              <a:t>europe2022.fr</a:t>
            </a:r>
            <a:r>
              <a:rPr lang="fr-FR" sz="4800" dirty="0" smtClean="0"/>
              <a:t>  </a:t>
            </a:r>
            <a:endParaRPr lang="fr-FR" sz="4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t="9509" b="14754"/>
          <a:stretch/>
        </p:blipFill>
        <p:spPr>
          <a:xfrm>
            <a:off x="5132973" y="4911157"/>
            <a:ext cx="13011150" cy="5558590"/>
          </a:xfrm>
          <a:prstGeom prst="rect">
            <a:avLst/>
          </a:prstGeom>
        </p:spPr>
      </p:pic>
      <p:sp>
        <p:nvSpPr>
          <p:cNvPr id="7" name="Le Lorem Ipsum est simplement du faux texte employé dans la composition"/>
          <p:cNvSpPr txBox="1"/>
          <p:nvPr/>
        </p:nvSpPr>
        <p:spPr>
          <a:xfrm>
            <a:off x="603016" y="12551675"/>
            <a:ext cx="8122411" cy="452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5" tIns="71435" rIns="71435" bIns="71435" anchor="ctr">
            <a:spAutoFit/>
          </a:bodyPr>
          <a:lstStyle>
            <a:lvl1pPr algn="l" defTabSz="821529">
              <a:defRPr sz="2000" b="0">
                <a:latin typeface="Marianne"/>
                <a:ea typeface="Marianne"/>
                <a:cs typeface="Marianne"/>
                <a:sym typeface="Marianne"/>
              </a:defRPr>
            </a:lvl1pPr>
          </a:lstStyle>
          <a:p>
            <a:r>
              <a:rPr lang="en-US" dirty="0" smtClean="0"/>
              <a:t>French </a:t>
            </a:r>
            <a:r>
              <a:rPr lang="en-US" dirty="0"/>
              <a:t>Presidency of the Council of the European </a:t>
            </a:r>
            <a:r>
              <a:rPr lang="en-US" dirty="0" smtClean="0"/>
              <a:t>Union – 11/01/2022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8864571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2482</TotalTime>
  <Words>817</Words>
  <Application>Microsoft Office PowerPoint</Application>
  <PresentationFormat>Custom</PresentationFormat>
  <Paragraphs>122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Courier New</vt:lpstr>
      <vt:lpstr>Helvetica Light</vt:lpstr>
      <vt:lpstr>Helvetica Neue</vt:lpstr>
      <vt:lpstr>Helvetica Neue Light</vt:lpstr>
      <vt:lpstr>Helvetica Neue Medium</vt:lpstr>
      <vt:lpstr>Helvetica Neue Thin</vt:lpstr>
      <vt:lpstr>Marianne</vt:lpstr>
      <vt:lpstr>Times New Roman</vt:lpstr>
      <vt:lpstr>Wingdings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VINCENT, Jeanne (DGCS/DIRECTION/BEI)</dc:creator>
  <cp:lastModifiedBy>NIIRANEN Outi (JUST)</cp:lastModifiedBy>
  <cp:revision>49</cp:revision>
  <dcterms:modified xsi:type="dcterms:W3CDTF">2022-02-01T09:38:42Z</dcterms:modified>
</cp:coreProperties>
</file>