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672" r:id="rId2"/>
    <p:sldMasterId id="2147483678" r:id="rId3"/>
    <p:sldMasterId id="2147483680" r:id="rId4"/>
    <p:sldMasterId id="2147483682" r:id="rId5"/>
  </p:sldMasterIdLst>
  <p:notesMasterIdLst>
    <p:notesMasterId r:id="rId14"/>
  </p:notesMasterIdLst>
  <p:handoutMasterIdLst>
    <p:handoutMasterId r:id="rId15"/>
  </p:handoutMasterIdLst>
  <p:sldIdLst>
    <p:sldId id="279" r:id="rId6"/>
    <p:sldId id="333" r:id="rId7"/>
    <p:sldId id="331" r:id="rId8"/>
    <p:sldId id="332" r:id="rId9"/>
    <p:sldId id="336" r:id="rId10"/>
    <p:sldId id="339" r:id="rId11"/>
    <p:sldId id="340" r:id="rId12"/>
    <p:sldId id="280" r:id="rId13"/>
  </p:sldIdLst>
  <p:sldSz cx="12192000" cy="6858000"/>
  <p:notesSz cx="9144000" cy="6858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82048" autoAdjust="0"/>
  </p:normalViewPr>
  <p:slideViewPr>
    <p:cSldViewPr snapToGrid="0">
      <p:cViewPr varScale="1">
        <p:scale>
          <a:sx n="51" d="100"/>
          <a:sy n="51" d="100"/>
        </p:scale>
        <p:origin x="96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157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enri.Lindeberg\AppData\Local\Microsoft\Windows\INetCache\Content.Outlook\GH9WOOGF\Ettev&#245;tluskonto_0701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Sheet2!$C$1:$N$1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Sheet2!$C$2:$N$2</c:f>
              <c:numCache>
                <c:formatCode>#,##0</c:formatCode>
                <c:ptCount val="12"/>
                <c:pt idx="0">
                  <c:v>169</c:v>
                </c:pt>
                <c:pt idx="1">
                  <c:v>249</c:v>
                </c:pt>
                <c:pt idx="2">
                  <c:v>342</c:v>
                </c:pt>
                <c:pt idx="3">
                  <c:v>415</c:v>
                </c:pt>
                <c:pt idx="4">
                  <c:v>489</c:v>
                </c:pt>
                <c:pt idx="5">
                  <c:v>544</c:v>
                </c:pt>
                <c:pt idx="6">
                  <c:v>624</c:v>
                </c:pt>
                <c:pt idx="7">
                  <c:v>686</c:v>
                </c:pt>
                <c:pt idx="8">
                  <c:v>746</c:v>
                </c:pt>
                <c:pt idx="9">
                  <c:v>801</c:v>
                </c:pt>
                <c:pt idx="10">
                  <c:v>870</c:v>
                </c:pt>
                <c:pt idx="11">
                  <c:v>939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Sheet2!$B$3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Sheet2!$C$1:$N$1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Sheet2!$C$3:$N$3</c:f>
              <c:numCache>
                <c:formatCode>#,##0</c:formatCode>
                <c:ptCount val="12"/>
                <c:pt idx="0">
                  <c:v>105</c:v>
                </c:pt>
                <c:pt idx="1">
                  <c:v>196</c:v>
                </c:pt>
                <c:pt idx="2">
                  <c:v>264</c:v>
                </c:pt>
                <c:pt idx="3">
                  <c:v>331</c:v>
                </c:pt>
                <c:pt idx="4">
                  <c:v>380</c:v>
                </c:pt>
                <c:pt idx="5">
                  <c:v>420</c:v>
                </c:pt>
                <c:pt idx="6">
                  <c:v>485</c:v>
                </c:pt>
                <c:pt idx="7">
                  <c:v>541</c:v>
                </c:pt>
                <c:pt idx="8">
                  <c:v>600</c:v>
                </c:pt>
                <c:pt idx="9">
                  <c:v>669</c:v>
                </c:pt>
                <c:pt idx="10">
                  <c:v>726</c:v>
                </c:pt>
                <c:pt idx="11">
                  <c:v>763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Sheet2!$B$4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Sheet2!$C$1:$N$1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Sheet2!$C$4:$N$4</c:f>
              <c:numCache>
                <c:formatCode>#,##0</c:formatCode>
                <c:ptCount val="12"/>
                <c:pt idx="0">
                  <c:v>274</c:v>
                </c:pt>
                <c:pt idx="1">
                  <c:v>445</c:v>
                </c:pt>
                <c:pt idx="2">
                  <c:v>606</c:v>
                </c:pt>
                <c:pt idx="3">
                  <c:v>746</c:v>
                </c:pt>
                <c:pt idx="4">
                  <c:v>869</c:v>
                </c:pt>
                <c:pt idx="5">
                  <c:v>964</c:v>
                </c:pt>
                <c:pt idx="6">
                  <c:v>1109</c:v>
                </c:pt>
                <c:pt idx="7">
                  <c:v>1227</c:v>
                </c:pt>
                <c:pt idx="8">
                  <c:v>1346</c:v>
                </c:pt>
                <c:pt idx="9">
                  <c:v>1470</c:v>
                </c:pt>
                <c:pt idx="10">
                  <c:v>1596</c:v>
                </c:pt>
                <c:pt idx="11">
                  <c:v>1702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7884056"/>
        <c:axId val="447885624"/>
      </c:lineChart>
      <c:catAx>
        <c:axId val="447884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pPr>
            <a:endParaRPr lang="et-EE"/>
          </a:p>
        </c:txPr>
        <c:crossAx val="447885624"/>
        <c:crosses val="autoZero"/>
        <c:auto val="1"/>
        <c:lblAlgn val="ctr"/>
        <c:lblOffset val="100"/>
        <c:noMultiLvlLbl val="0"/>
      </c:catAx>
      <c:valAx>
        <c:axId val="447885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pPr>
            <a:endParaRPr lang="et-EE"/>
          </a:p>
        </c:txPr>
        <c:crossAx val="44788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>
              <a:lumMod val="65000"/>
              <a:lumOff val="35000"/>
            </a:schemeClr>
          </a:solidFill>
          <a:latin typeface="Roboto Condensed" panose="02000000000000000000" pitchFamily="2" charset="0"/>
          <a:ea typeface="Roboto Condensed" panose="02000000000000000000" pitchFamily="2" charset="0"/>
        </a:defRPr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7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67FD9-AD28-4120-A3B9-83B0442F162E}" type="datetimeFigureOut">
              <a:rPr lang="et-EE" smtClean="0"/>
              <a:t>28.01.2020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C2F-D56F-4D2E-BCDB-79C198737E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0350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Business account is regulated with </a:t>
            </a:r>
            <a:r>
              <a:rPr lang="et-EE" dirty="0" smtClean="0"/>
              <a:t>„</a:t>
            </a:r>
            <a:r>
              <a:rPr lang="en-US" dirty="0" smtClean="0"/>
              <a:t>Simplified Business Income Taxation Act</a:t>
            </a:r>
            <a:r>
              <a:rPr lang="et-EE" dirty="0" smtClean="0"/>
              <a:t>“</a:t>
            </a:r>
            <a:r>
              <a:rPr lang="en-US" dirty="0" smtClean="0"/>
              <a:t> (in force from 01.01.2018)</a:t>
            </a:r>
            <a:r>
              <a:rPr lang="et-EE" dirty="0" smtClean="0"/>
              <a:t>;</a:t>
            </a:r>
            <a:r>
              <a:rPr lang="en-US" dirty="0" smtClean="0"/>
              <a:t> </a:t>
            </a:r>
            <a:r>
              <a:rPr lang="en-US" sz="800" i="1" dirty="0" smtClean="0">
                <a:solidFill>
                  <a:schemeClr val="bg1">
                    <a:lumMod val="75000"/>
                  </a:schemeClr>
                </a:solidFill>
              </a:rPr>
              <a:t>https://www.riigiteataja.ee/en/eli/522122017001/consolide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3FC2F-D56F-4D2E-BCDB-79C198737EDA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409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3FC2F-D56F-4D2E-BCDB-79C198737EDA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6004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669611" y="892110"/>
            <a:ext cx="10825704" cy="1193575"/>
          </a:xfrm>
          <a:prstGeom prst="rect">
            <a:avLst/>
          </a:prstGeom>
        </p:spPr>
        <p:txBody>
          <a:bodyPr anchor="t" anchorCtr="0"/>
          <a:lstStyle>
            <a:lvl1pPr algn="l">
              <a:defRPr sz="4000" baseline="0">
                <a:solidFill>
                  <a:srgbClr val="006EB5"/>
                </a:solidFill>
                <a:latin typeface="Roboto Condensed" pitchFamily="2" charset="0"/>
                <a:ea typeface="Roboto Cn" pitchFamily="2" charset="0"/>
              </a:defRPr>
            </a:lvl1pPr>
          </a:lstStyle>
          <a:p>
            <a:r>
              <a:rPr lang="et-EE" dirty="0"/>
              <a:t>Slaidi </a:t>
            </a:r>
            <a:br>
              <a:rPr lang="et-EE" dirty="0"/>
            </a:br>
            <a:r>
              <a:rPr lang="et-EE" dirty="0"/>
              <a:t>pealkiri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 hasCustomPrompt="1"/>
          </p:nvPr>
        </p:nvSpPr>
        <p:spPr>
          <a:xfrm>
            <a:off x="669610" y="2412746"/>
            <a:ext cx="10825704" cy="37102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Sisutekst 30pt ühes tulbas</a:t>
            </a:r>
          </a:p>
        </p:txBody>
      </p:sp>
      <p:sp>
        <p:nvSpPr>
          <p:cNvPr id="12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1506200" y="6243146"/>
            <a:ext cx="685800" cy="32061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55D3455C-CC93-40B7-810A-2FD3F67FB7F7}" type="slidenum">
              <a:rPr lang="et-EE" smtClean="0"/>
              <a:pPr/>
              <a:t>‹#›</a:t>
            </a:fld>
            <a:endParaRPr lang="et-EE" dirty="0"/>
          </a:p>
        </p:txBody>
      </p:sp>
      <p:sp>
        <p:nvSpPr>
          <p:cNvPr id="5" name="Teksti kohatäide 5"/>
          <p:cNvSpPr>
            <a:spLocks noGrp="1"/>
          </p:cNvSpPr>
          <p:nvPr>
            <p:ph type="body" sz="quarter" idx="13" hasCustomPrompt="1"/>
          </p:nvPr>
        </p:nvSpPr>
        <p:spPr>
          <a:xfrm>
            <a:off x="9561376" y="208056"/>
            <a:ext cx="2454275" cy="3300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aseline="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5pPr>
          </a:lstStyle>
          <a:p>
            <a:pPr lvl="0"/>
            <a:r>
              <a:rPr lang="et-EE" dirty="0"/>
              <a:t>teemapealkiri</a:t>
            </a:r>
          </a:p>
        </p:txBody>
      </p:sp>
    </p:spTree>
    <p:extLst>
      <p:ext uri="{BB962C8B-B14F-4D97-AF65-F5344CB8AC3E}">
        <p14:creationId xmlns:p14="http://schemas.microsoft.com/office/powerpoint/2010/main" val="1565626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66932" y="2744328"/>
            <a:ext cx="4329612" cy="1370471"/>
          </a:xfrm>
          <a:prstGeom prst="rect">
            <a:avLst/>
          </a:prstGeom>
        </p:spPr>
        <p:txBody>
          <a:bodyPr anchor="t" anchorCtr="0"/>
          <a:lstStyle>
            <a:lvl1pPr algn="l">
              <a:defRPr sz="4800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r>
              <a:rPr lang="et-EE" dirty="0"/>
              <a:t>Slaidi</a:t>
            </a:r>
            <a:br>
              <a:rPr lang="et-EE" dirty="0"/>
            </a:br>
            <a:r>
              <a:rPr lang="et-EE" dirty="0"/>
              <a:t>vahepealkiri</a:t>
            </a:r>
            <a:br>
              <a:rPr lang="et-EE" dirty="0"/>
            </a:br>
            <a:endParaRPr lang="et-EE" dirty="0"/>
          </a:p>
        </p:txBody>
      </p:sp>
      <p:sp>
        <p:nvSpPr>
          <p:cNvPr id="6" name="Pildi kohatäide 5"/>
          <p:cNvSpPr>
            <a:spLocks noGrp="1"/>
          </p:cNvSpPr>
          <p:nvPr>
            <p:ph type="pic" sz="quarter" idx="10" hasCustomPrompt="1"/>
          </p:nvPr>
        </p:nvSpPr>
        <p:spPr>
          <a:xfrm>
            <a:off x="5329238" y="0"/>
            <a:ext cx="6862762" cy="6557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r>
              <a:rPr lang="et-EE" dirty="0"/>
              <a:t>Foto</a:t>
            </a:r>
          </a:p>
        </p:txBody>
      </p:sp>
      <p:sp>
        <p:nvSpPr>
          <p:cNvPr id="4" name="Teksti kohatäide 5"/>
          <p:cNvSpPr>
            <a:spLocks noGrp="1"/>
          </p:cNvSpPr>
          <p:nvPr>
            <p:ph type="body" sz="quarter" idx="13" hasCustomPrompt="1"/>
          </p:nvPr>
        </p:nvSpPr>
        <p:spPr>
          <a:xfrm>
            <a:off x="9561376" y="208056"/>
            <a:ext cx="2454275" cy="3300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5pPr>
          </a:lstStyle>
          <a:p>
            <a:pPr lvl="0"/>
            <a:r>
              <a:rPr lang="et-EE" dirty="0"/>
              <a:t>teemapealkiri</a:t>
            </a:r>
          </a:p>
        </p:txBody>
      </p:sp>
    </p:spTree>
    <p:extLst>
      <p:ext uri="{BB962C8B-B14F-4D97-AF65-F5344CB8AC3E}">
        <p14:creationId xmlns:p14="http://schemas.microsoft.com/office/powerpoint/2010/main" val="1287123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274354" y="2662686"/>
            <a:ext cx="10126253" cy="1664386"/>
          </a:xfrm>
          <a:prstGeom prst="rect">
            <a:avLst/>
          </a:prstGeom>
        </p:spPr>
        <p:txBody>
          <a:bodyPr anchor="t" anchorCtr="0"/>
          <a:lstStyle>
            <a:lvl1pPr algn="l">
              <a:defRPr sz="6000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r>
              <a:rPr lang="et-EE" dirty="0"/>
              <a:t>Esitluse pealkiri</a:t>
            </a:r>
            <a:br>
              <a:rPr lang="et-EE" dirty="0"/>
            </a:br>
            <a:endParaRPr lang="et-EE" dirty="0"/>
          </a:p>
        </p:txBody>
      </p:sp>
      <p:sp>
        <p:nvSpPr>
          <p:cNvPr id="5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1313543" y="4563338"/>
            <a:ext cx="4185920" cy="1057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Roboto Condensed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/>
              <a:t>Eesnimi Perenimi</a:t>
            </a:r>
          </a:p>
          <a:p>
            <a:pPr lvl="0"/>
            <a:r>
              <a:rPr lang="et-EE" dirty="0"/>
              <a:t>Kuupäev</a:t>
            </a:r>
          </a:p>
          <a:p>
            <a:pPr lvl="0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8610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274354" y="2662686"/>
            <a:ext cx="10126253" cy="1664386"/>
          </a:xfrm>
          <a:prstGeom prst="rect">
            <a:avLst/>
          </a:prstGeom>
        </p:spPr>
        <p:txBody>
          <a:bodyPr anchor="t" anchorCtr="0"/>
          <a:lstStyle>
            <a:lvl1pPr algn="l">
              <a:defRPr sz="6000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r>
              <a:rPr lang="et-EE" dirty="0"/>
              <a:t>Lõpuslaidi pealkiri</a:t>
            </a:r>
          </a:p>
        </p:txBody>
      </p:sp>
      <p:sp>
        <p:nvSpPr>
          <p:cNvPr id="5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1313543" y="4563338"/>
            <a:ext cx="4185920" cy="1458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Roboto Condensed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1394339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669611" y="892110"/>
            <a:ext cx="10825704" cy="1193575"/>
          </a:xfrm>
          <a:prstGeom prst="rect">
            <a:avLst/>
          </a:prstGeom>
        </p:spPr>
        <p:txBody>
          <a:bodyPr anchor="t" anchorCtr="0"/>
          <a:lstStyle>
            <a:lvl1pPr algn="l">
              <a:defRPr sz="4000" baseline="0">
                <a:solidFill>
                  <a:srgbClr val="006EB5"/>
                </a:solidFill>
                <a:latin typeface="Roboto Condensed" pitchFamily="2" charset="0"/>
                <a:ea typeface="Roboto Cn" pitchFamily="2" charset="0"/>
              </a:defRPr>
            </a:lvl1pPr>
          </a:lstStyle>
          <a:p>
            <a:r>
              <a:rPr lang="et-EE" dirty="0"/>
              <a:t>Slaidi </a:t>
            </a:r>
            <a:br>
              <a:rPr lang="et-EE" dirty="0"/>
            </a:br>
            <a:r>
              <a:rPr lang="et-EE" dirty="0"/>
              <a:t>pealkiri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 hasCustomPrompt="1"/>
          </p:nvPr>
        </p:nvSpPr>
        <p:spPr>
          <a:xfrm>
            <a:off x="669610" y="2412746"/>
            <a:ext cx="10825704" cy="3710206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 sz="30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Sisutekst 30 </a:t>
            </a:r>
            <a:r>
              <a:rPr lang="et-EE" dirty="0" err="1"/>
              <a:t>pt</a:t>
            </a:r>
            <a:r>
              <a:rPr lang="et-EE" dirty="0"/>
              <a:t> ühes tulbas </a:t>
            </a:r>
            <a:r>
              <a:rPr lang="et-EE" dirty="0" err="1"/>
              <a:t>bulletitega</a:t>
            </a:r>
            <a:endParaRPr lang="et-EE" dirty="0"/>
          </a:p>
          <a:p>
            <a:r>
              <a:rPr lang="et-EE" dirty="0"/>
              <a:t>Sisutekst 30 </a:t>
            </a:r>
            <a:r>
              <a:rPr lang="et-EE" dirty="0" err="1"/>
              <a:t>pt</a:t>
            </a:r>
            <a:r>
              <a:rPr lang="et-EE" dirty="0"/>
              <a:t> ühes tulbas </a:t>
            </a:r>
            <a:r>
              <a:rPr lang="et-EE" dirty="0" err="1"/>
              <a:t>bulletitega</a:t>
            </a:r>
            <a:endParaRPr lang="et-EE" dirty="0"/>
          </a:p>
          <a:p>
            <a:r>
              <a:rPr lang="et-EE" dirty="0"/>
              <a:t>Sisutekst 30 </a:t>
            </a:r>
            <a:r>
              <a:rPr lang="et-EE" dirty="0" err="1"/>
              <a:t>pt</a:t>
            </a:r>
            <a:r>
              <a:rPr lang="et-EE" dirty="0"/>
              <a:t> ühes tulbas </a:t>
            </a:r>
            <a:r>
              <a:rPr lang="et-EE" dirty="0" err="1"/>
              <a:t>bulletitega</a:t>
            </a:r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5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1506200" y="6243146"/>
            <a:ext cx="685800" cy="32061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55D3455C-CC93-40B7-810A-2FD3F67FB7F7}" type="slidenum">
              <a:rPr lang="et-EE" smtClean="0"/>
              <a:pPr/>
              <a:t>‹#›</a:t>
            </a:fld>
            <a:endParaRPr lang="et-EE" dirty="0"/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 hasCustomPrompt="1"/>
          </p:nvPr>
        </p:nvSpPr>
        <p:spPr>
          <a:xfrm>
            <a:off x="9561376" y="208056"/>
            <a:ext cx="2454275" cy="3300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5pPr>
          </a:lstStyle>
          <a:p>
            <a:pPr lvl="0"/>
            <a:r>
              <a:rPr lang="et-EE" dirty="0"/>
              <a:t>teemapealkiri</a:t>
            </a:r>
          </a:p>
        </p:txBody>
      </p:sp>
    </p:spTree>
    <p:extLst>
      <p:ext uri="{BB962C8B-B14F-4D97-AF65-F5344CB8AC3E}">
        <p14:creationId xmlns:p14="http://schemas.microsoft.com/office/powerpoint/2010/main" val="827036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0596" y="2401669"/>
            <a:ext cx="5216253" cy="3841477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/>
              <a:t>Sisutekst 24pt kahes tulbas </a:t>
            </a:r>
            <a:r>
              <a:rPr lang="et-EE" dirty="0" err="1"/>
              <a:t>bulletitega</a:t>
            </a:r>
            <a:endParaRPr lang="et-EE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t-EE" dirty="0"/>
              <a:t>Sisutekst 24pt kahes tulbas </a:t>
            </a:r>
            <a:r>
              <a:rPr lang="et-EE" dirty="0" err="1"/>
              <a:t>bulletitega</a:t>
            </a:r>
            <a:endParaRPr lang="et-EE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t-EE" dirty="0"/>
              <a:t>Sisutekst 24pt kahes tulbas </a:t>
            </a:r>
            <a:r>
              <a:rPr lang="et-EE" dirty="0" err="1"/>
              <a:t>bulletitega</a:t>
            </a:r>
            <a:endParaRPr lang="et-EE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lang="et-EE" dirty="0"/>
          </a:p>
          <a:p>
            <a:pPr lvl="0"/>
            <a:endParaRPr lang="et-EE" dirty="0"/>
          </a:p>
          <a:p>
            <a:pPr lvl="0"/>
            <a:endParaRPr lang="et-EE" dirty="0"/>
          </a:p>
        </p:txBody>
      </p:sp>
      <p:sp>
        <p:nvSpPr>
          <p:cNvPr id="8" name="Teksti kohatäide 2"/>
          <p:cNvSpPr>
            <a:spLocks noGrp="1"/>
          </p:cNvSpPr>
          <p:nvPr>
            <p:ph type="body" idx="13" hasCustomPrompt="1"/>
          </p:nvPr>
        </p:nvSpPr>
        <p:spPr>
          <a:xfrm>
            <a:off x="6289947" y="2401668"/>
            <a:ext cx="5216253" cy="3841477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/>
              <a:t>Sisutekst 24pt kahes tulbas </a:t>
            </a:r>
            <a:r>
              <a:rPr lang="et-EE" dirty="0" err="1"/>
              <a:t>bulletitega</a:t>
            </a:r>
            <a:endParaRPr lang="et-EE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t-EE" dirty="0"/>
              <a:t>Sisutekst 24pt kahes tulbas </a:t>
            </a:r>
            <a:r>
              <a:rPr lang="et-EE" dirty="0" err="1"/>
              <a:t>bulletitega</a:t>
            </a:r>
            <a:endParaRPr lang="et-EE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t-EE" dirty="0"/>
              <a:t>Sisutekst 24pt kahes tulbas </a:t>
            </a:r>
            <a:r>
              <a:rPr lang="et-EE" dirty="0" err="1"/>
              <a:t>bulletitega</a:t>
            </a:r>
            <a:endParaRPr lang="et-EE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lang="et-EE" dirty="0"/>
          </a:p>
          <a:p>
            <a:pPr lvl="0"/>
            <a:endParaRPr lang="et-EE" dirty="0"/>
          </a:p>
          <a:p>
            <a:pPr lvl="0"/>
            <a:endParaRPr lang="et-EE" dirty="0"/>
          </a:p>
        </p:txBody>
      </p:sp>
      <p:sp>
        <p:nvSpPr>
          <p:cNvPr id="9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1506200" y="6243146"/>
            <a:ext cx="685800" cy="32061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55D3455C-CC93-40B7-810A-2FD3F67FB7F7}" type="slidenum">
              <a:rPr lang="et-EE" smtClean="0"/>
              <a:pPr/>
              <a:t>‹#›</a:t>
            </a:fld>
            <a:endParaRPr lang="et-EE" dirty="0"/>
          </a:p>
        </p:txBody>
      </p:sp>
      <p:sp>
        <p:nvSpPr>
          <p:cNvPr id="10" name="Teksti kohatäide 5"/>
          <p:cNvSpPr>
            <a:spLocks noGrp="1"/>
          </p:cNvSpPr>
          <p:nvPr>
            <p:ph type="body" sz="quarter" idx="14" hasCustomPrompt="1"/>
          </p:nvPr>
        </p:nvSpPr>
        <p:spPr>
          <a:xfrm>
            <a:off x="9561376" y="208056"/>
            <a:ext cx="2454275" cy="3300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5pPr>
          </a:lstStyle>
          <a:p>
            <a:pPr lvl="0"/>
            <a:r>
              <a:rPr lang="et-EE" dirty="0"/>
              <a:t>teemapealkiri</a:t>
            </a:r>
          </a:p>
        </p:txBody>
      </p:sp>
      <p:sp>
        <p:nvSpPr>
          <p:cNvPr id="11" name="Pealkiri 1"/>
          <p:cNvSpPr>
            <a:spLocks noGrp="1"/>
          </p:cNvSpPr>
          <p:nvPr>
            <p:ph type="ctrTitle" hasCustomPrompt="1"/>
          </p:nvPr>
        </p:nvSpPr>
        <p:spPr>
          <a:xfrm>
            <a:off x="669611" y="892110"/>
            <a:ext cx="10825704" cy="1193575"/>
          </a:xfrm>
          <a:prstGeom prst="rect">
            <a:avLst/>
          </a:prstGeom>
        </p:spPr>
        <p:txBody>
          <a:bodyPr anchor="t" anchorCtr="0"/>
          <a:lstStyle>
            <a:lvl1pPr algn="l">
              <a:defRPr sz="4000" baseline="0">
                <a:solidFill>
                  <a:srgbClr val="006EB5"/>
                </a:solidFill>
                <a:latin typeface="Roboto Condensed" pitchFamily="2" charset="0"/>
                <a:ea typeface="Roboto Cn" pitchFamily="2" charset="0"/>
              </a:defRPr>
            </a:lvl1pPr>
          </a:lstStyle>
          <a:p>
            <a:r>
              <a:rPr lang="et-EE" dirty="0"/>
              <a:t>Slaidi </a:t>
            </a:r>
            <a:br>
              <a:rPr lang="et-EE" dirty="0"/>
            </a:br>
            <a:r>
              <a:rPr lang="et-EE" dirty="0"/>
              <a:t>pealkiri</a:t>
            </a:r>
          </a:p>
        </p:txBody>
      </p:sp>
    </p:spTree>
    <p:extLst>
      <p:ext uri="{BB962C8B-B14F-4D97-AF65-F5344CB8AC3E}">
        <p14:creationId xmlns:p14="http://schemas.microsoft.com/office/powerpoint/2010/main" val="2873416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0596" y="2401669"/>
            <a:ext cx="5216253" cy="384147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None/>
              <a:tabLst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/>
              <a:t>Sisutekst 24pt kahes tulbas</a:t>
            </a:r>
          </a:p>
          <a:p>
            <a:pPr lvl="0"/>
            <a:endParaRPr lang="et-EE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lang="et-EE" dirty="0"/>
          </a:p>
          <a:p>
            <a:pPr lvl="0"/>
            <a:endParaRPr lang="et-EE" dirty="0"/>
          </a:p>
          <a:p>
            <a:pPr lvl="0"/>
            <a:endParaRPr lang="et-EE" dirty="0"/>
          </a:p>
        </p:txBody>
      </p:sp>
      <p:sp>
        <p:nvSpPr>
          <p:cNvPr id="8" name="Teksti kohatäide 2"/>
          <p:cNvSpPr>
            <a:spLocks noGrp="1"/>
          </p:cNvSpPr>
          <p:nvPr>
            <p:ph type="body" idx="13" hasCustomPrompt="1"/>
          </p:nvPr>
        </p:nvSpPr>
        <p:spPr>
          <a:xfrm>
            <a:off x="6289947" y="2401668"/>
            <a:ext cx="5216253" cy="384147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None/>
              <a:tabLst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/>
              <a:t>Sisutekst 24pt kahes tulbas</a:t>
            </a:r>
          </a:p>
          <a:p>
            <a:pPr lvl="0"/>
            <a:endParaRPr lang="et-EE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lang="et-EE" dirty="0"/>
          </a:p>
          <a:p>
            <a:pPr lvl="0"/>
            <a:endParaRPr lang="et-EE" dirty="0"/>
          </a:p>
          <a:p>
            <a:pPr lvl="0"/>
            <a:endParaRPr lang="et-EE" dirty="0"/>
          </a:p>
        </p:txBody>
      </p:sp>
      <p:sp>
        <p:nvSpPr>
          <p:cNvPr id="9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1506200" y="6243146"/>
            <a:ext cx="685800" cy="32061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55D3455C-CC93-40B7-810A-2FD3F67FB7F7}" type="slidenum">
              <a:rPr lang="et-EE" smtClean="0"/>
              <a:pPr/>
              <a:t>‹#›</a:t>
            </a:fld>
            <a:endParaRPr lang="et-EE" dirty="0"/>
          </a:p>
        </p:txBody>
      </p:sp>
      <p:sp>
        <p:nvSpPr>
          <p:cNvPr id="10" name="Teksti kohatäide 5"/>
          <p:cNvSpPr>
            <a:spLocks noGrp="1"/>
          </p:cNvSpPr>
          <p:nvPr>
            <p:ph type="body" sz="quarter" idx="14" hasCustomPrompt="1"/>
          </p:nvPr>
        </p:nvSpPr>
        <p:spPr>
          <a:xfrm>
            <a:off x="9561376" y="208056"/>
            <a:ext cx="2454275" cy="3300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5pPr>
          </a:lstStyle>
          <a:p>
            <a:pPr lvl="0"/>
            <a:r>
              <a:rPr lang="et-EE" dirty="0"/>
              <a:t>teemapealkiri</a:t>
            </a:r>
          </a:p>
        </p:txBody>
      </p:sp>
      <p:sp>
        <p:nvSpPr>
          <p:cNvPr id="11" name="Pealkiri 1"/>
          <p:cNvSpPr>
            <a:spLocks noGrp="1"/>
          </p:cNvSpPr>
          <p:nvPr>
            <p:ph type="ctrTitle" hasCustomPrompt="1"/>
          </p:nvPr>
        </p:nvSpPr>
        <p:spPr>
          <a:xfrm>
            <a:off x="669611" y="892110"/>
            <a:ext cx="10825704" cy="1193575"/>
          </a:xfrm>
          <a:prstGeom prst="rect">
            <a:avLst/>
          </a:prstGeom>
        </p:spPr>
        <p:txBody>
          <a:bodyPr anchor="t" anchorCtr="0"/>
          <a:lstStyle>
            <a:lvl1pPr algn="l">
              <a:defRPr sz="4000" baseline="0">
                <a:solidFill>
                  <a:srgbClr val="006EB5"/>
                </a:solidFill>
                <a:latin typeface="Roboto Condensed" pitchFamily="2" charset="0"/>
                <a:ea typeface="Roboto Cn" pitchFamily="2" charset="0"/>
              </a:defRPr>
            </a:lvl1pPr>
          </a:lstStyle>
          <a:p>
            <a:r>
              <a:rPr lang="et-EE" dirty="0"/>
              <a:t>Slaidi </a:t>
            </a:r>
            <a:br>
              <a:rPr lang="et-EE" dirty="0"/>
            </a:br>
            <a:r>
              <a:rPr lang="et-EE" dirty="0"/>
              <a:t>pealkiri</a:t>
            </a:r>
          </a:p>
        </p:txBody>
      </p:sp>
    </p:spTree>
    <p:extLst>
      <p:ext uri="{BB962C8B-B14F-4D97-AF65-F5344CB8AC3E}">
        <p14:creationId xmlns:p14="http://schemas.microsoft.com/office/powerpoint/2010/main" val="411611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 hasCustomPrompt="1"/>
          </p:nvPr>
        </p:nvSpPr>
        <p:spPr>
          <a:xfrm>
            <a:off x="6877878" y="887508"/>
            <a:ext cx="5314122" cy="5317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dirty="0"/>
              <a:t>Foto, joonis või Jaan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66368" y="2404241"/>
            <a:ext cx="5813260" cy="38231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dirty="0"/>
              <a:t>Sisutekst 24pt</a:t>
            </a:r>
          </a:p>
        </p:txBody>
      </p:sp>
      <p:sp>
        <p:nvSpPr>
          <p:cNvPr id="5" name="Teksti kohatäide 5"/>
          <p:cNvSpPr>
            <a:spLocks noGrp="1"/>
          </p:cNvSpPr>
          <p:nvPr>
            <p:ph type="body" sz="quarter" idx="13" hasCustomPrompt="1"/>
          </p:nvPr>
        </p:nvSpPr>
        <p:spPr>
          <a:xfrm>
            <a:off x="9561376" y="208056"/>
            <a:ext cx="2454275" cy="3300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5pPr>
          </a:lstStyle>
          <a:p>
            <a:pPr lvl="0"/>
            <a:r>
              <a:rPr lang="et-EE" dirty="0"/>
              <a:t>teemapealkiri</a:t>
            </a:r>
          </a:p>
        </p:txBody>
      </p:sp>
      <p:sp>
        <p:nvSpPr>
          <p:cNvPr id="6" name="Pealkiri 1"/>
          <p:cNvSpPr>
            <a:spLocks noGrp="1"/>
          </p:cNvSpPr>
          <p:nvPr>
            <p:ph type="ctrTitle" hasCustomPrompt="1"/>
          </p:nvPr>
        </p:nvSpPr>
        <p:spPr>
          <a:xfrm>
            <a:off x="669611" y="892110"/>
            <a:ext cx="5810017" cy="1193575"/>
          </a:xfrm>
          <a:prstGeom prst="rect">
            <a:avLst/>
          </a:prstGeom>
        </p:spPr>
        <p:txBody>
          <a:bodyPr anchor="t" anchorCtr="0"/>
          <a:lstStyle>
            <a:lvl1pPr algn="l">
              <a:defRPr sz="4000" baseline="0">
                <a:solidFill>
                  <a:srgbClr val="006EB5"/>
                </a:solidFill>
                <a:latin typeface="Roboto Condensed" pitchFamily="2" charset="0"/>
                <a:ea typeface="Roboto Cn" pitchFamily="2" charset="0"/>
              </a:defRPr>
            </a:lvl1pPr>
          </a:lstStyle>
          <a:p>
            <a:r>
              <a:rPr lang="et-EE" dirty="0"/>
              <a:t>Slaidi </a:t>
            </a:r>
            <a:br>
              <a:rPr lang="et-EE" dirty="0"/>
            </a:br>
            <a:r>
              <a:rPr lang="et-EE" dirty="0"/>
              <a:t>pealkiri</a:t>
            </a:r>
          </a:p>
        </p:txBody>
      </p:sp>
    </p:spTree>
    <p:extLst>
      <p:ext uri="{BB962C8B-B14F-4D97-AF65-F5344CB8AC3E}">
        <p14:creationId xmlns:p14="http://schemas.microsoft.com/office/powerpoint/2010/main" val="168355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 hasCustomPrompt="1"/>
          </p:nvPr>
        </p:nvSpPr>
        <p:spPr>
          <a:xfrm>
            <a:off x="6877878" y="887508"/>
            <a:ext cx="5314122" cy="5317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dirty="0"/>
              <a:t>Foto, joonis või Jaan</a:t>
            </a:r>
          </a:p>
        </p:txBody>
      </p:sp>
      <p:sp>
        <p:nvSpPr>
          <p:cNvPr id="5" name="Teksti kohatäide 5"/>
          <p:cNvSpPr>
            <a:spLocks noGrp="1"/>
          </p:cNvSpPr>
          <p:nvPr>
            <p:ph type="body" sz="quarter" idx="13" hasCustomPrompt="1"/>
          </p:nvPr>
        </p:nvSpPr>
        <p:spPr>
          <a:xfrm>
            <a:off x="9561376" y="208056"/>
            <a:ext cx="2454275" cy="3300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5pPr>
          </a:lstStyle>
          <a:p>
            <a:pPr lvl="0"/>
            <a:r>
              <a:rPr lang="et-EE" dirty="0"/>
              <a:t>teemapealkiri</a:t>
            </a:r>
          </a:p>
        </p:txBody>
      </p:sp>
      <p:sp>
        <p:nvSpPr>
          <p:cNvPr id="6" name="Pealkiri 1"/>
          <p:cNvSpPr>
            <a:spLocks noGrp="1"/>
          </p:cNvSpPr>
          <p:nvPr>
            <p:ph type="ctrTitle" hasCustomPrompt="1"/>
          </p:nvPr>
        </p:nvSpPr>
        <p:spPr>
          <a:xfrm>
            <a:off x="669611" y="892110"/>
            <a:ext cx="5810017" cy="1193575"/>
          </a:xfrm>
          <a:prstGeom prst="rect">
            <a:avLst/>
          </a:prstGeom>
        </p:spPr>
        <p:txBody>
          <a:bodyPr anchor="t" anchorCtr="0"/>
          <a:lstStyle>
            <a:lvl1pPr algn="l">
              <a:defRPr sz="4000" baseline="0">
                <a:solidFill>
                  <a:srgbClr val="006EB5"/>
                </a:solidFill>
                <a:latin typeface="Roboto Condensed" pitchFamily="2" charset="0"/>
                <a:ea typeface="Roboto Cn" pitchFamily="2" charset="0"/>
              </a:defRPr>
            </a:lvl1pPr>
          </a:lstStyle>
          <a:p>
            <a:r>
              <a:rPr lang="et-EE" dirty="0"/>
              <a:t>Slaidi </a:t>
            </a:r>
            <a:br>
              <a:rPr lang="et-EE" dirty="0"/>
            </a:br>
            <a:r>
              <a:rPr lang="et-EE" dirty="0"/>
              <a:t>pealkiri</a:t>
            </a:r>
          </a:p>
        </p:txBody>
      </p:sp>
      <p:sp>
        <p:nvSpPr>
          <p:cNvPr id="7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66368" y="2404241"/>
            <a:ext cx="5813260" cy="3823137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dirty="0"/>
              <a:t>Sisutekst 24pt </a:t>
            </a:r>
            <a:r>
              <a:rPr lang="et-EE" dirty="0" err="1"/>
              <a:t>bulletitega</a:t>
            </a:r>
            <a:endParaRPr lang="et-EE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t-EE" dirty="0"/>
              <a:t>Sisutekst 24pt </a:t>
            </a:r>
            <a:r>
              <a:rPr lang="et-EE" dirty="0" err="1"/>
              <a:t>bulletitega</a:t>
            </a:r>
            <a:endParaRPr lang="et-EE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t-EE" dirty="0"/>
              <a:t>Sisutekst 24pt </a:t>
            </a:r>
            <a:r>
              <a:rPr lang="et-EE" dirty="0" err="1"/>
              <a:t>bulletitega</a:t>
            </a:r>
            <a:endParaRPr lang="et-EE" dirty="0"/>
          </a:p>
          <a:p>
            <a:pPr lvl="0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9150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 hasCustomPrompt="1"/>
          </p:nvPr>
        </p:nvSpPr>
        <p:spPr>
          <a:xfrm>
            <a:off x="6877878" y="887508"/>
            <a:ext cx="5314122" cy="5317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dirty="0"/>
              <a:t>Foto, joonis või Jaan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66368" y="2808514"/>
            <a:ext cx="5813260" cy="34188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dirty="0"/>
              <a:t>Sisutekst 24pt </a:t>
            </a:r>
            <a:r>
              <a:rPr lang="et-EE" dirty="0" err="1"/>
              <a:t>bulletitega</a:t>
            </a:r>
            <a:endParaRPr lang="et-EE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t-EE" dirty="0"/>
              <a:t>Sisutekst 24pt </a:t>
            </a:r>
            <a:r>
              <a:rPr lang="et-EE" dirty="0" err="1"/>
              <a:t>bulletitega</a:t>
            </a:r>
            <a:endParaRPr lang="et-EE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t-EE" dirty="0"/>
              <a:t>Sisutekst 24pt </a:t>
            </a:r>
            <a:r>
              <a:rPr lang="et-EE" dirty="0" err="1"/>
              <a:t>bulletitega</a:t>
            </a:r>
            <a:endParaRPr lang="et-EE" dirty="0"/>
          </a:p>
          <a:p>
            <a:pPr lvl="0"/>
            <a:endParaRPr lang="et-EE" dirty="0"/>
          </a:p>
        </p:txBody>
      </p:sp>
      <p:sp>
        <p:nvSpPr>
          <p:cNvPr id="5" name="Teksti kohatäide 5"/>
          <p:cNvSpPr>
            <a:spLocks noGrp="1"/>
          </p:cNvSpPr>
          <p:nvPr>
            <p:ph type="body" sz="quarter" idx="13" hasCustomPrompt="1"/>
          </p:nvPr>
        </p:nvSpPr>
        <p:spPr>
          <a:xfrm>
            <a:off x="9561376" y="208056"/>
            <a:ext cx="2454275" cy="3300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5pPr>
          </a:lstStyle>
          <a:p>
            <a:pPr lvl="0"/>
            <a:r>
              <a:rPr lang="et-EE" dirty="0"/>
              <a:t>teemapealkiri</a:t>
            </a:r>
          </a:p>
        </p:txBody>
      </p:sp>
      <p:sp>
        <p:nvSpPr>
          <p:cNvPr id="6" name="Pealkiri 1"/>
          <p:cNvSpPr>
            <a:spLocks noGrp="1"/>
          </p:cNvSpPr>
          <p:nvPr>
            <p:ph type="ctrTitle" hasCustomPrompt="1"/>
          </p:nvPr>
        </p:nvSpPr>
        <p:spPr>
          <a:xfrm>
            <a:off x="669611" y="892110"/>
            <a:ext cx="5810017" cy="1638819"/>
          </a:xfrm>
          <a:prstGeom prst="rect">
            <a:avLst/>
          </a:prstGeom>
        </p:spPr>
        <p:txBody>
          <a:bodyPr anchor="t" anchorCtr="0"/>
          <a:lstStyle>
            <a:lvl1pPr algn="l">
              <a:defRPr sz="4000" baseline="0">
                <a:solidFill>
                  <a:srgbClr val="006EB5"/>
                </a:solidFill>
                <a:latin typeface="Roboto Condensed" pitchFamily="2" charset="0"/>
                <a:ea typeface="Roboto Cn" pitchFamily="2" charset="0"/>
              </a:defRPr>
            </a:lvl1pPr>
          </a:lstStyle>
          <a:p>
            <a:r>
              <a:rPr lang="et-EE" dirty="0"/>
              <a:t>Slaidi pealkiri </a:t>
            </a:r>
            <a:br>
              <a:rPr lang="et-EE" dirty="0"/>
            </a:br>
            <a:r>
              <a:rPr lang="et-EE" dirty="0"/>
              <a:t>(võib ulatuda ka </a:t>
            </a:r>
            <a:br>
              <a:rPr lang="et-EE" dirty="0"/>
            </a:br>
            <a:r>
              <a:rPr lang="et-EE" dirty="0"/>
              <a:t>kolmele reale)</a:t>
            </a:r>
            <a:br>
              <a:rPr lang="et-EE" dirty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1141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 hasCustomPrompt="1"/>
          </p:nvPr>
        </p:nvSpPr>
        <p:spPr>
          <a:xfrm>
            <a:off x="6877878" y="887508"/>
            <a:ext cx="5314122" cy="5317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dirty="0"/>
              <a:t>Foto, joonis või Jaan</a:t>
            </a:r>
          </a:p>
        </p:txBody>
      </p:sp>
      <p:sp>
        <p:nvSpPr>
          <p:cNvPr id="5" name="Teksti kohatäide 5"/>
          <p:cNvSpPr>
            <a:spLocks noGrp="1"/>
          </p:cNvSpPr>
          <p:nvPr>
            <p:ph type="body" sz="quarter" idx="13" hasCustomPrompt="1"/>
          </p:nvPr>
        </p:nvSpPr>
        <p:spPr>
          <a:xfrm>
            <a:off x="9561376" y="208056"/>
            <a:ext cx="2454275" cy="3300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5pPr>
          </a:lstStyle>
          <a:p>
            <a:pPr lvl="0"/>
            <a:r>
              <a:rPr lang="et-EE" dirty="0"/>
              <a:t>teemapealkiri</a:t>
            </a:r>
          </a:p>
        </p:txBody>
      </p:sp>
      <p:sp>
        <p:nvSpPr>
          <p:cNvPr id="6" name="Pealkiri 1"/>
          <p:cNvSpPr>
            <a:spLocks noGrp="1"/>
          </p:cNvSpPr>
          <p:nvPr>
            <p:ph type="ctrTitle" hasCustomPrompt="1"/>
          </p:nvPr>
        </p:nvSpPr>
        <p:spPr>
          <a:xfrm>
            <a:off x="669611" y="892110"/>
            <a:ext cx="5810017" cy="1638819"/>
          </a:xfrm>
          <a:prstGeom prst="rect">
            <a:avLst/>
          </a:prstGeom>
        </p:spPr>
        <p:txBody>
          <a:bodyPr anchor="t" anchorCtr="0"/>
          <a:lstStyle>
            <a:lvl1pPr algn="l">
              <a:defRPr sz="4000" baseline="0">
                <a:solidFill>
                  <a:srgbClr val="006EB5"/>
                </a:solidFill>
                <a:latin typeface="Roboto Condensed" pitchFamily="2" charset="0"/>
                <a:ea typeface="Roboto Cn" pitchFamily="2" charset="0"/>
              </a:defRPr>
            </a:lvl1pPr>
          </a:lstStyle>
          <a:p>
            <a:r>
              <a:rPr lang="et-EE" dirty="0"/>
              <a:t>Slaidi pealkiri </a:t>
            </a:r>
            <a:br>
              <a:rPr lang="et-EE" dirty="0"/>
            </a:br>
            <a:r>
              <a:rPr lang="et-EE" dirty="0"/>
              <a:t>(võib ulatuda ka </a:t>
            </a:r>
            <a:br>
              <a:rPr lang="et-EE" dirty="0"/>
            </a:br>
            <a:r>
              <a:rPr lang="et-EE" dirty="0"/>
              <a:t>kolmele reale)</a:t>
            </a:r>
            <a:br>
              <a:rPr lang="et-EE" dirty="0"/>
            </a:br>
            <a:endParaRPr lang="et-EE" dirty="0"/>
          </a:p>
        </p:txBody>
      </p:sp>
      <p:sp>
        <p:nvSpPr>
          <p:cNvPr id="7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66368" y="2808514"/>
            <a:ext cx="5813260" cy="341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dirty="0"/>
              <a:t>Sisutekst 24pt</a:t>
            </a:r>
          </a:p>
        </p:txBody>
      </p:sp>
    </p:spTree>
    <p:extLst>
      <p:ext uri="{BB962C8B-B14F-4D97-AF65-F5344CB8AC3E}">
        <p14:creationId xmlns:p14="http://schemas.microsoft.com/office/powerpoint/2010/main" val="4141426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66931" y="425671"/>
            <a:ext cx="10828383" cy="1206062"/>
          </a:xfrm>
          <a:prstGeom prst="rect">
            <a:avLst/>
          </a:prstGeom>
        </p:spPr>
        <p:txBody>
          <a:bodyPr anchor="t" anchorCtr="0"/>
          <a:lstStyle>
            <a:lvl1pPr algn="l">
              <a:defRPr sz="4000" baseline="0">
                <a:solidFill>
                  <a:srgbClr val="006EB5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r>
              <a:rPr lang="et-EE" dirty="0"/>
              <a:t>Slaidi</a:t>
            </a:r>
            <a:br>
              <a:rPr lang="et-EE" dirty="0"/>
            </a:br>
            <a:r>
              <a:rPr lang="et-EE" dirty="0"/>
              <a:t>pealkiri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 hasCustomPrompt="1"/>
          </p:nvPr>
        </p:nvSpPr>
        <p:spPr>
          <a:xfrm>
            <a:off x="666931" y="1923395"/>
            <a:ext cx="10828384" cy="4524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dirty="0"/>
              <a:t>Joonis</a:t>
            </a:r>
          </a:p>
        </p:txBody>
      </p:sp>
      <p:sp>
        <p:nvSpPr>
          <p:cNvPr id="4" name="Teksti kohatäide 5"/>
          <p:cNvSpPr>
            <a:spLocks noGrp="1"/>
          </p:cNvSpPr>
          <p:nvPr>
            <p:ph type="body" sz="quarter" idx="13" hasCustomPrompt="1"/>
          </p:nvPr>
        </p:nvSpPr>
        <p:spPr>
          <a:xfrm>
            <a:off x="9561376" y="208056"/>
            <a:ext cx="2454275" cy="3300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5pPr>
          </a:lstStyle>
          <a:p>
            <a:pPr lvl="0"/>
            <a:r>
              <a:rPr lang="et-EE" dirty="0"/>
              <a:t>teemapealkiri</a:t>
            </a:r>
          </a:p>
        </p:txBody>
      </p:sp>
    </p:spTree>
    <p:extLst>
      <p:ext uri="{BB962C8B-B14F-4D97-AF65-F5344CB8AC3E}">
        <p14:creationId xmlns:p14="http://schemas.microsoft.com/office/powerpoint/2010/main" val="1596011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44" y="235911"/>
            <a:ext cx="1538701" cy="56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5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03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 userDrawn="1"/>
        </p:nvSpPr>
        <p:spPr>
          <a:xfrm>
            <a:off x="1" y="-2"/>
            <a:ext cx="5334000" cy="6858001"/>
          </a:xfrm>
          <a:prstGeom prst="rect">
            <a:avLst/>
          </a:prstGeom>
          <a:solidFill>
            <a:srgbClr val="006E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44" y="235911"/>
            <a:ext cx="1538701" cy="561150"/>
          </a:xfrm>
          <a:prstGeom prst="rect">
            <a:avLst/>
          </a:prstGeom>
        </p:spPr>
      </p:pic>
      <p:pic>
        <p:nvPicPr>
          <p:cNvPr id="4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6568036"/>
            <a:ext cx="12192000" cy="30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2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rgbClr val="006E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06" y="414259"/>
            <a:ext cx="2688281" cy="980391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568033"/>
            <a:ext cx="12192000" cy="30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38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rgbClr val="006E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568033"/>
            <a:ext cx="12192000" cy="3030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06" y="414259"/>
            <a:ext cx="2688281" cy="98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274354" y="1911927"/>
            <a:ext cx="10126253" cy="2415145"/>
          </a:xfrm>
        </p:spPr>
        <p:txBody>
          <a:bodyPr/>
          <a:lstStyle/>
          <a:p>
            <a:r>
              <a:rPr lang="et-EE" dirty="0" err="1" smtClean="0"/>
              <a:t>Entrepreneur</a:t>
            </a:r>
            <a:r>
              <a:rPr lang="et-EE" dirty="0" smtClean="0"/>
              <a:t> </a:t>
            </a:r>
            <a:r>
              <a:rPr lang="et-EE" dirty="0" err="1" smtClean="0"/>
              <a:t>Account</a:t>
            </a:r>
            <a:r>
              <a:rPr lang="et-EE" dirty="0"/>
              <a:t/>
            </a:r>
            <a:br>
              <a:rPr lang="et-EE" dirty="0"/>
            </a:b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Private</a:t>
            </a:r>
            <a:r>
              <a:rPr lang="et-EE" dirty="0" smtClean="0"/>
              <a:t> </a:t>
            </a:r>
            <a:r>
              <a:rPr lang="et-EE" dirty="0" err="1" smtClean="0"/>
              <a:t>Person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313543" y="4563338"/>
            <a:ext cx="4185920" cy="1172444"/>
          </a:xfrm>
        </p:spPr>
        <p:txBody>
          <a:bodyPr/>
          <a:lstStyle/>
          <a:p>
            <a:r>
              <a:rPr lang="et-EE" b="1" dirty="0" smtClean="0"/>
              <a:t>Henri Lindeberg</a:t>
            </a:r>
          </a:p>
          <a:p>
            <a:r>
              <a:rPr lang="et-EE" sz="2000" dirty="0" err="1" smtClean="0"/>
              <a:t>Development</a:t>
            </a:r>
            <a:r>
              <a:rPr lang="et-EE" sz="2000" dirty="0" smtClean="0"/>
              <a:t> </a:t>
            </a:r>
            <a:r>
              <a:rPr lang="et-EE" sz="2000" dirty="0" err="1" smtClean="0"/>
              <a:t>specialist</a:t>
            </a:r>
            <a:endParaRPr lang="et-EE" sz="2000" dirty="0" smtClean="0"/>
          </a:p>
          <a:p>
            <a:r>
              <a:rPr lang="et-EE" sz="2000" dirty="0" smtClean="0"/>
              <a:t>Estonian </a:t>
            </a:r>
            <a:r>
              <a:rPr lang="et-EE" sz="2000" dirty="0" err="1" smtClean="0"/>
              <a:t>Tax</a:t>
            </a:r>
            <a:r>
              <a:rPr lang="et-EE" sz="2000" dirty="0" smtClean="0"/>
              <a:t> and </a:t>
            </a:r>
            <a:r>
              <a:rPr lang="et-EE" sz="2000" dirty="0" err="1" smtClean="0"/>
              <a:t>Customs</a:t>
            </a:r>
            <a:r>
              <a:rPr lang="et-EE" sz="2000" dirty="0" smtClean="0"/>
              <a:t> </a:t>
            </a:r>
            <a:r>
              <a:rPr lang="et-EE" sz="2000" dirty="0" err="1" smtClean="0"/>
              <a:t>Board</a:t>
            </a:r>
            <a:endParaRPr lang="et-EE" sz="2000" dirty="0" smtClean="0"/>
          </a:p>
        </p:txBody>
      </p:sp>
      <p:sp>
        <p:nvSpPr>
          <p:cNvPr id="4" name="Teksti kohatäide 2"/>
          <p:cNvSpPr txBox="1">
            <a:spLocks/>
          </p:cNvSpPr>
          <p:nvPr/>
        </p:nvSpPr>
        <p:spPr>
          <a:xfrm>
            <a:off x="7214687" y="5368556"/>
            <a:ext cx="4185920" cy="3672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bg1"/>
                </a:solidFill>
                <a:latin typeface="Roboto Condensed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t-EE" sz="2000" dirty="0" smtClean="0"/>
              <a:t>30.01.2020</a:t>
            </a:r>
          </a:p>
        </p:txBody>
      </p:sp>
    </p:spTree>
    <p:extLst>
      <p:ext uri="{BB962C8B-B14F-4D97-AF65-F5344CB8AC3E}">
        <p14:creationId xmlns:p14="http://schemas.microsoft.com/office/powerpoint/2010/main" val="22500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What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Entrepreneur</a:t>
            </a:r>
            <a:r>
              <a:rPr lang="et-EE" dirty="0" smtClean="0"/>
              <a:t> </a:t>
            </a:r>
            <a:r>
              <a:rPr lang="et-EE" dirty="0" err="1" smtClean="0"/>
              <a:t>Account</a:t>
            </a:r>
            <a:r>
              <a:rPr lang="et-EE" dirty="0" smtClean="0"/>
              <a:t>?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z="2400" u="sng" dirty="0" err="1" smtClean="0"/>
              <a:t>Entrepreneur</a:t>
            </a:r>
            <a:r>
              <a:rPr lang="et-EE" sz="2400" u="sng" dirty="0" smtClean="0"/>
              <a:t> </a:t>
            </a:r>
            <a:r>
              <a:rPr lang="et-EE" sz="2400" u="sng" dirty="0" err="1" smtClean="0"/>
              <a:t>Account</a:t>
            </a:r>
            <a:r>
              <a:rPr lang="et-EE" sz="2400" u="sng" dirty="0" smtClean="0"/>
              <a:t> </a:t>
            </a:r>
            <a:r>
              <a:rPr lang="et-EE" sz="2400" u="sng" dirty="0" err="1" smtClean="0"/>
              <a:t>is</a:t>
            </a:r>
            <a:r>
              <a:rPr lang="et-EE" sz="2400" u="sng" dirty="0" smtClean="0"/>
              <a:t> a </a:t>
            </a:r>
            <a:r>
              <a:rPr lang="et-EE" sz="2400" u="sng" dirty="0" err="1" smtClean="0"/>
              <a:t>dedicated</a:t>
            </a:r>
            <a:r>
              <a:rPr lang="et-EE" sz="2400" u="sng" dirty="0" smtClean="0"/>
              <a:t> </a:t>
            </a:r>
            <a:r>
              <a:rPr lang="et-EE" sz="2400" u="sng" dirty="0" err="1" smtClean="0"/>
              <a:t>bank</a:t>
            </a:r>
            <a:r>
              <a:rPr lang="et-EE" sz="2400" u="sng" dirty="0" smtClean="0"/>
              <a:t> </a:t>
            </a:r>
            <a:r>
              <a:rPr lang="et-EE" sz="2400" u="sng" dirty="0" err="1" smtClean="0"/>
              <a:t>account</a:t>
            </a:r>
            <a:r>
              <a:rPr lang="et-EE" sz="2400" dirty="0" smtClean="0"/>
              <a:t> </a:t>
            </a:r>
            <a:r>
              <a:rPr lang="et-EE" sz="2400" dirty="0" err="1" smtClean="0"/>
              <a:t>where</a:t>
            </a:r>
            <a:r>
              <a:rPr lang="et-EE" sz="2400" dirty="0" smtClean="0"/>
              <a:t> </a:t>
            </a:r>
            <a:r>
              <a:rPr lang="et-EE" sz="2400" dirty="0" err="1" smtClean="0"/>
              <a:t>private</a:t>
            </a:r>
            <a:r>
              <a:rPr lang="et-EE" sz="2400" dirty="0" smtClean="0"/>
              <a:t> </a:t>
            </a:r>
            <a:r>
              <a:rPr lang="et-EE" sz="2400" dirty="0" err="1" smtClean="0"/>
              <a:t>person</a:t>
            </a:r>
            <a:r>
              <a:rPr lang="et-EE" sz="2400" dirty="0" smtClean="0"/>
              <a:t> </a:t>
            </a:r>
            <a:r>
              <a:rPr lang="et-EE" sz="2400" dirty="0" err="1" smtClean="0"/>
              <a:t>can</a:t>
            </a:r>
            <a:r>
              <a:rPr lang="et-EE" sz="2400" dirty="0" smtClean="0"/>
              <a:t> </a:t>
            </a:r>
            <a:r>
              <a:rPr lang="et-EE" sz="2400" dirty="0" err="1" smtClean="0"/>
              <a:t>earn</a:t>
            </a:r>
            <a:r>
              <a:rPr lang="et-EE" sz="2400" dirty="0" smtClean="0"/>
              <a:t> </a:t>
            </a:r>
            <a:r>
              <a:rPr lang="et-EE" sz="2400" dirty="0" err="1" smtClean="0"/>
              <a:t>income</a:t>
            </a:r>
            <a:r>
              <a:rPr lang="et-EE" sz="2400" dirty="0" smtClean="0"/>
              <a:t> </a:t>
            </a:r>
            <a:r>
              <a:rPr lang="et-EE" sz="2400" dirty="0" err="1" smtClean="0"/>
              <a:t>from</a:t>
            </a:r>
            <a:r>
              <a:rPr lang="et-EE" sz="2400" dirty="0" smtClean="0"/>
              <a:t> </a:t>
            </a:r>
            <a:r>
              <a:rPr lang="et-EE" sz="2400" dirty="0" err="1" smtClean="0"/>
              <a:t>providing</a:t>
            </a:r>
            <a:r>
              <a:rPr lang="et-EE" sz="2400" dirty="0" smtClean="0"/>
              <a:t> </a:t>
            </a:r>
            <a:r>
              <a:rPr lang="et-EE" sz="2400" dirty="0" err="1" smtClean="0"/>
              <a:t>sevices</a:t>
            </a:r>
            <a:r>
              <a:rPr lang="et-EE" sz="2400" dirty="0" smtClean="0"/>
              <a:t> </a:t>
            </a:r>
            <a:r>
              <a:rPr lang="et-EE" sz="2400" dirty="0" err="1" smtClean="0"/>
              <a:t>without</a:t>
            </a:r>
            <a:r>
              <a:rPr lang="et-EE" sz="2400" dirty="0" smtClean="0"/>
              <a:t> </a:t>
            </a:r>
            <a:r>
              <a:rPr lang="et-EE" sz="2400" dirty="0" err="1" smtClean="0"/>
              <a:t>registering</a:t>
            </a:r>
            <a:r>
              <a:rPr lang="et-EE" sz="2400" dirty="0" smtClean="0"/>
              <a:t> </a:t>
            </a:r>
            <a:r>
              <a:rPr lang="et-EE" sz="2400" dirty="0" err="1" smtClean="0"/>
              <a:t>as</a:t>
            </a:r>
            <a:r>
              <a:rPr lang="et-EE" sz="2400" dirty="0" smtClean="0"/>
              <a:t> a </a:t>
            </a:r>
            <a:r>
              <a:rPr lang="et-EE" sz="2400" dirty="0" err="1" smtClean="0"/>
              <a:t>business</a:t>
            </a:r>
            <a:r>
              <a:rPr lang="et-EE" sz="2400" dirty="0" smtClean="0"/>
              <a:t>. </a:t>
            </a:r>
            <a:r>
              <a:rPr lang="et-EE" sz="2400" dirty="0" err="1" smtClean="0"/>
              <a:t>It</a:t>
            </a:r>
            <a:r>
              <a:rPr lang="et-EE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meant to </a:t>
            </a:r>
            <a:r>
              <a:rPr lang="et-EE" sz="2400" dirty="0" err="1" smtClean="0"/>
              <a:t>help</a:t>
            </a:r>
            <a:r>
              <a:rPr lang="en-US" sz="2400" dirty="0" smtClean="0"/>
              <a:t> </a:t>
            </a:r>
            <a:r>
              <a:rPr lang="en-US" sz="2400" dirty="0"/>
              <a:t>private person to operate as an entrepreneur in a bureaucracy free and affordable manner, without worrying </a:t>
            </a:r>
            <a:r>
              <a:rPr lang="en-US" sz="2400" dirty="0" smtClean="0"/>
              <a:t>about</a:t>
            </a:r>
            <a:r>
              <a:rPr lang="et-EE" sz="2400" dirty="0" smtClean="0"/>
              <a:t>: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t-EE" sz="2000" dirty="0" err="1" smtClean="0"/>
              <a:t>bookkeeping</a:t>
            </a:r>
            <a:r>
              <a:rPr lang="et-EE" sz="2000" dirty="0" smtClean="0"/>
              <a:t>;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financial statements</a:t>
            </a:r>
            <a:r>
              <a:rPr lang="et-EE" sz="2000" dirty="0" smtClean="0"/>
              <a:t>;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t-EE" sz="2000" dirty="0" err="1" smtClean="0"/>
              <a:t>declaring</a:t>
            </a:r>
            <a:r>
              <a:rPr lang="et-EE" sz="2000" dirty="0" smtClean="0"/>
              <a:t> </a:t>
            </a:r>
            <a:r>
              <a:rPr lang="en-US" sz="2000" dirty="0" smtClean="0"/>
              <a:t>monthly tax declarations and the payment of taxes</a:t>
            </a:r>
            <a:r>
              <a:rPr lang="et-EE" sz="2000" dirty="0" smtClean="0"/>
              <a:t>.</a:t>
            </a:r>
            <a:br>
              <a:rPr lang="et-EE" sz="2000" dirty="0" smtClean="0"/>
            </a:br>
            <a:endParaRPr lang="et-EE" sz="2000" dirty="0" smtClean="0"/>
          </a:p>
          <a:p>
            <a:r>
              <a:rPr lang="en-US" sz="2400" b="1" dirty="0" smtClean="0"/>
              <a:t>An Entrepreneur Account is </a:t>
            </a:r>
            <a:r>
              <a:rPr lang="et-EE" sz="2400" b="1" dirty="0" smtClean="0"/>
              <a:t>a </a:t>
            </a:r>
            <a:r>
              <a:rPr lang="et-EE" sz="2400" b="1" dirty="0" err="1" smtClean="0"/>
              <a:t>good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solution</a:t>
            </a:r>
            <a:r>
              <a:rPr lang="en-US" sz="2400" b="1" dirty="0" smtClean="0"/>
              <a:t> when one private person pays another private person for services or goods that they have provided</a:t>
            </a:r>
            <a:r>
              <a:rPr lang="en-US" sz="2400" dirty="0" smtClean="0"/>
              <a:t>, and for fulfilling the tax obligation arising from the income received.</a:t>
            </a:r>
            <a:endParaRPr lang="en-US" sz="24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455C-CC93-40B7-810A-2FD3F67FB7F7}" type="slidenum">
              <a:rPr lang="et-EE" smtClean="0"/>
              <a:pPr/>
              <a:t>2</a:t>
            </a:fld>
            <a:endParaRPr lang="et-EE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 err="1" smtClean="0"/>
              <a:t>Entrepreneur</a:t>
            </a:r>
            <a:r>
              <a:rPr lang="et-EE" dirty="0" smtClean="0"/>
              <a:t> </a:t>
            </a:r>
            <a:r>
              <a:rPr lang="et-EE" dirty="0" err="1" smtClean="0"/>
              <a:t>Account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9852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669610" y="2412746"/>
            <a:ext cx="10825704" cy="590417"/>
          </a:xfrm>
        </p:spPr>
        <p:txBody>
          <a:bodyPr/>
          <a:lstStyle/>
          <a:p>
            <a:r>
              <a:rPr lang="et-EE" sz="2400" dirty="0" err="1" smtClean="0"/>
              <a:t>Client’s</a:t>
            </a:r>
            <a:r>
              <a:rPr lang="et-EE" sz="2400" dirty="0" smtClean="0"/>
              <a:t> and </a:t>
            </a:r>
            <a:r>
              <a:rPr lang="et-EE" sz="2400" dirty="0" err="1" smtClean="0"/>
              <a:t>account</a:t>
            </a:r>
            <a:r>
              <a:rPr lang="et-EE" sz="2400" dirty="0" smtClean="0"/>
              <a:t> </a:t>
            </a:r>
            <a:r>
              <a:rPr lang="et-EE" sz="2400" dirty="0" err="1" smtClean="0"/>
              <a:t>owner’s</a:t>
            </a:r>
            <a:r>
              <a:rPr lang="et-EE" sz="2400" dirty="0" smtClean="0"/>
              <a:t> </a:t>
            </a:r>
            <a:r>
              <a:rPr lang="et-EE" sz="2400" dirty="0" err="1" smtClean="0"/>
              <a:t>activities</a:t>
            </a:r>
            <a:endParaRPr lang="et-EE" sz="24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6933063" y="3004701"/>
            <a:ext cx="4556809" cy="91439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8000" rtlCol="0" anchor="ctr"/>
          <a:lstStyle/>
          <a:p>
            <a:pPr algn="ctr"/>
            <a:r>
              <a:rPr lang="et-EE" dirty="0" err="1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Account</a:t>
            </a:r>
            <a:r>
              <a:rPr lang="et-EE" dirty="0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dirty="0" err="1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owner</a:t>
            </a:r>
            <a:r>
              <a:rPr lang="et-EE" dirty="0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dirty="0" err="1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can</a:t>
            </a:r>
            <a:r>
              <a:rPr lang="et-EE" dirty="0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dirty="0" err="1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use</a:t>
            </a:r>
            <a:r>
              <a:rPr lang="et-EE" dirty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/>
            </a:r>
            <a:br>
              <a:rPr lang="et-EE" dirty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t-EE" dirty="0" err="1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the</a:t>
            </a:r>
            <a:r>
              <a:rPr lang="et-EE" dirty="0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dirty="0" err="1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amount</a:t>
            </a:r>
            <a:r>
              <a:rPr lang="et-EE" dirty="0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dirty="0" err="1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left</a:t>
            </a:r>
            <a:r>
              <a:rPr lang="et-EE" dirty="0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on </a:t>
            </a:r>
            <a:r>
              <a:rPr lang="et-EE" dirty="0" err="1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account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3063" y="3922179"/>
            <a:ext cx="4562251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0" rIns="252000" rtlCol="0" anchor="ctr"/>
          <a:lstStyle/>
          <a:p>
            <a:pPr algn="ctr"/>
            <a:r>
              <a:rPr lang="et-EE" dirty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ETCB </a:t>
            </a:r>
            <a:r>
              <a:rPr lang="et-EE" dirty="0" err="1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allocates</a:t>
            </a:r>
            <a:r>
              <a:rPr lang="et-EE" dirty="0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dirty="0" err="1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the</a:t>
            </a:r>
            <a:r>
              <a:rPr lang="et-EE" dirty="0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paid </a:t>
            </a:r>
            <a:r>
              <a:rPr lang="et-EE" dirty="0" err="1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tax</a:t>
            </a:r>
            <a:r>
              <a:rPr lang="et-EE" dirty="0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dirty="0" err="1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between</a:t>
            </a:r>
            <a:r>
              <a:rPr lang="et-EE" dirty="0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dirty="0" err="1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different</a:t>
            </a:r>
            <a:r>
              <a:rPr lang="et-EE" dirty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dirty="0" err="1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types</a:t>
            </a:r>
            <a:r>
              <a:rPr lang="et-EE" dirty="0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of </a:t>
            </a:r>
            <a:r>
              <a:rPr lang="et-EE" dirty="0" err="1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taxes</a:t>
            </a:r>
            <a:endParaRPr lang="en-US" dirty="0">
              <a:solidFill>
                <a:schemeClr val="bg1">
                  <a:lumMod val="6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3626296" y="3003161"/>
            <a:ext cx="4216289" cy="1831877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rtlCol="0" anchor="ctr"/>
          <a:lstStyle/>
          <a:p>
            <a:pPr algn="ctr"/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Tax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is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automatically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calculated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and paid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How</a:t>
            </a:r>
            <a:r>
              <a:rPr lang="et-EE" dirty="0" smtClean="0"/>
              <a:t> </a:t>
            </a:r>
            <a:r>
              <a:rPr lang="et-EE" dirty="0" err="1"/>
              <a:t>I</a:t>
            </a:r>
            <a:r>
              <a:rPr lang="et-EE" dirty="0" err="1" smtClean="0"/>
              <a:t>t</a:t>
            </a:r>
            <a:r>
              <a:rPr lang="et-EE" dirty="0" smtClean="0"/>
              <a:t> Works?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455C-CC93-40B7-810A-2FD3F67FB7F7}" type="slidenum">
              <a:rPr lang="et-EE" smtClean="0"/>
              <a:pPr/>
              <a:t>3</a:t>
            </a:fld>
            <a:endParaRPr lang="et-EE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 err="1"/>
              <a:t>Entrepreneur</a:t>
            </a:r>
            <a:r>
              <a:rPr lang="et-EE" dirty="0"/>
              <a:t> </a:t>
            </a:r>
            <a:r>
              <a:rPr lang="et-EE" dirty="0" err="1" smtClean="0"/>
              <a:t>Account</a:t>
            </a:r>
            <a:endParaRPr lang="et-EE" dirty="0"/>
          </a:p>
        </p:txBody>
      </p:sp>
      <p:sp>
        <p:nvSpPr>
          <p:cNvPr id="16" name="Pentagon 15"/>
          <p:cNvSpPr/>
          <p:nvPr/>
        </p:nvSpPr>
        <p:spPr>
          <a:xfrm>
            <a:off x="669611" y="3003162"/>
            <a:ext cx="3875094" cy="1831876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dirty="0" err="1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Client</a:t>
            </a:r>
            <a:r>
              <a:rPr lang="et-EE" sz="2000" dirty="0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sz="2000" dirty="0" err="1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makes</a:t>
            </a:r>
            <a:r>
              <a:rPr lang="et-EE" sz="2000" dirty="0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sz="2000" dirty="0" err="1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transaction</a:t>
            </a:r>
            <a:r>
              <a:rPr lang="et-EE" sz="2000" dirty="0" smtClean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sz="2000" dirty="0" err="1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to</a:t>
            </a:r>
            <a:r>
              <a:rPr lang="et-EE" sz="2000" dirty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sz="2000" dirty="0" err="1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Entrepreneur</a:t>
            </a:r>
            <a:r>
              <a:rPr lang="et-EE" sz="2000" dirty="0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t-EE" sz="2000" dirty="0" err="1">
                <a:solidFill>
                  <a:schemeClr val="accent6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Account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Taxation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z="2400" dirty="0" err="1" smtClean="0"/>
              <a:t>Entrepreneur</a:t>
            </a:r>
            <a:r>
              <a:rPr lang="et-EE" sz="2400" dirty="0" smtClean="0"/>
              <a:t> </a:t>
            </a:r>
            <a:r>
              <a:rPr lang="et-EE" sz="2400" dirty="0" err="1" smtClean="0"/>
              <a:t>Account</a:t>
            </a:r>
            <a:r>
              <a:rPr lang="et-EE" sz="2400" dirty="0" smtClean="0"/>
              <a:t> </a:t>
            </a:r>
            <a:r>
              <a:rPr lang="et-EE" sz="2400" dirty="0" err="1" smtClean="0"/>
              <a:t>tax</a:t>
            </a:r>
            <a:r>
              <a:rPr lang="et-EE" sz="2400" dirty="0"/>
              <a:t> </a:t>
            </a:r>
            <a:r>
              <a:rPr lang="et-EE" sz="2400" dirty="0" err="1" smtClean="0"/>
              <a:t>rate</a:t>
            </a:r>
            <a:r>
              <a:rPr lang="et-EE" sz="2400" dirty="0" smtClean="0"/>
              <a:t>: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If </a:t>
            </a:r>
            <a:r>
              <a:rPr lang="en-US" sz="2000" dirty="0"/>
              <a:t>the income is up to 25,000 € per calendar year, the tax rate is </a:t>
            </a:r>
            <a:r>
              <a:rPr lang="en-US" sz="2000" b="1" dirty="0"/>
              <a:t>20%</a:t>
            </a:r>
            <a:r>
              <a:rPr lang="en-US" sz="2000" dirty="0"/>
              <a:t> of the sum received in the Entrepreneur Account</a:t>
            </a:r>
            <a:r>
              <a:rPr lang="en-US" sz="2000" dirty="0" smtClean="0"/>
              <a:t>.</a:t>
            </a:r>
            <a:endParaRPr lang="en-US" sz="2000" dirty="0"/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If the income for the calendar year exceeds 25,000 €, the amount exceeding it will be subject to a </a:t>
            </a:r>
            <a:r>
              <a:rPr lang="en-US" sz="2000" b="1" dirty="0"/>
              <a:t>40%</a:t>
            </a:r>
            <a:r>
              <a:rPr lang="en-US" sz="2000" dirty="0"/>
              <a:t> tax rate</a:t>
            </a:r>
            <a:r>
              <a:rPr lang="en-US" sz="2000" dirty="0" smtClean="0"/>
              <a:t>.</a:t>
            </a:r>
            <a:r>
              <a:rPr lang="et-EE" sz="2000" dirty="0"/>
              <a:t/>
            </a:r>
            <a:br>
              <a:rPr lang="et-EE" sz="2000" dirty="0"/>
            </a:br>
            <a:endParaRPr lang="et-EE" sz="2000" dirty="0" smtClean="0"/>
          </a:p>
          <a:p>
            <a:r>
              <a:rPr lang="et-EE" sz="2400" dirty="0" err="1" smtClean="0"/>
              <a:t>Tax</a:t>
            </a:r>
            <a:r>
              <a:rPr lang="et-EE" sz="2400" dirty="0" smtClean="0"/>
              <a:t> </a:t>
            </a:r>
            <a:r>
              <a:rPr lang="et-EE" sz="2400" dirty="0" err="1" smtClean="0"/>
              <a:t>withheld</a:t>
            </a:r>
            <a:r>
              <a:rPr lang="et-EE" sz="2400" dirty="0" smtClean="0"/>
              <a:t> </a:t>
            </a:r>
            <a:r>
              <a:rPr lang="et-EE" sz="2400" dirty="0" err="1" smtClean="0"/>
              <a:t>is</a:t>
            </a:r>
            <a:r>
              <a:rPr lang="et-EE" sz="2400" dirty="0" smtClean="0"/>
              <a:t> </a:t>
            </a:r>
            <a:r>
              <a:rPr lang="et-EE" sz="2400" dirty="0" err="1" smtClean="0"/>
              <a:t>divided</a:t>
            </a:r>
            <a:r>
              <a:rPr lang="et-EE" sz="2400" dirty="0" smtClean="0"/>
              <a:t> </a:t>
            </a:r>
            <a:r>
              <a:rPr lang="et-EE" sz="2400" dirty="0" err="1" smtClean="0"/>
              <a:t>between</a:t>
            </a:r>
            <a:r>
              <a:rPr lang="et-EE" sz="2400" dirty="0" smtClean="0"/>
              <a:t> </a:t>
            </a:r>
            <a:r>
              <a:rPr lang="et-EE" sz="2400" dirty="0" err="1" smtClean="0"/>
              <a:t>three</a:t>
            </a:r>
            <a:r>
              <a:rPr lang="et-EE" sz="2400" dirty="0" smtClean="0"/>
              <a:t> </a:t>
            </a:r>
            <a:r>
              <a:rPr lang="et-EE" sz="2400" dirty="0" err="1" smtClean="0"/>
              <a:t>types</a:t>
            </a:r>
            <a:r>
              <a:rPr lang="et-EE" sz="2400" dirty="0" smtClean="0"/>
              <a:t> of </a:t>
            </a:r>
            <a:r>
              <a:rPr lang="et-EE" sz="2400" dirty="0" err="1" smtClean="0"/>
              <a:t>taxes</a:t>
            </a:r>
            <a:r>
              <a:rPr lang="et-EE" sz="2400" dirty="0" smtClean="0"/>
              <a:t>: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t-EE" sz="2000" dirty="0" err="1" smtClean="0"/>
              <a:t>Income</a:t>
            </a:r>
            <a:r>
              <a:rPr lang="et-EE" sz="2000" dirty="0" smtClean="0"/>
              <a:t> </a:t>
            </a:r>
            <a:r>
              <a:rPr lang="et-EE" sz="2000" dirty="0" err="1" smtClean="0"/>
              <a:t>tax</a:t>
            </a:r>
            <a:r>
              <a:rPr lang="et-EE" sz="2000" dirty="0" smtClean="0"/>
              <a:t> 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(20/55)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t-EE" sz="2000" dirty="0" err="1" smtClean="0"/>
              <a:t>Social</a:t>
            </a:r>
            <a:r>
              <a:rPr lang="et-EE" sz="2000" dirty="0" smtClean="0"/>
              <a:t> </a:t>
            </a:r>
            <a:r>
              <a:rPr lang="et-EE" sz="2000" dirty="0" err="1" smtClean="0"/>
              <a:t>tax</a:t>
            </a:r>
            <a:r>
              <a:rPr lang="et-EE" sz="2000" dirty="0" smtClean="0"/>
              <a:t> 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(33/55)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t-EE" sz="2000" dirty="0" err="1" smtClean="0"/>
              <a:t>Contribution</a:t>
            </a:r>
            <a:r>
              <a:rPr lang="et-EE" sz="2000" dirty="0" smtClean="0"/>
              <a:t> </a:t>
            </a:r>
            <a:r>
              <a:rPr lang="et-EE" sz="2000" dirty="0" err="1" smtClean="0"/>
              <a:t>to</a:t>
            </a:r>
            <a:r>
              <a:rPr lang="et-EE" sz="2000" dirty="0" smtClean="0"/>
              <a:t> </a:t>
            </a:r>
            <a:r>
              <a:rPr lang="et-EE" sz="2000" dirty="0" err="1" smtClean="0"/>
              <a:t>funded</a:t>
            </a:r>
            <a:r>
              <a:rPr lang="et-EE" sz="2000" dirty="0" smtClean="0"/>
              <a:t> pension 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(2/55)</a:t>
            </a:r>
            <a:endParaRPr lang="et-EE" sz="20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4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455C-CC93-40B7-810A-2FD3F67FB7F7}" type="slidenum">
              <a:rPr lang="et-EE" smtClean="0"/>
              <a:pPr/>
              <a:t>4</a:t>
            </a:fld>
            <a:endParaRPr lang="et-EE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 err="1"/>
              <a:t>Entrepreneur</a:t>
            </a:r>
            <a:r>
              <a:rPr lang="et-EE" dirty="0"/>
              <a:t> </a:t>
            </a:r>
            <a:r>
              <a:rPr lang="et-EE" dirty="0" err="1" smtClean="0"/>
              <a:t>Account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998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Social</a:t>
            </a:r>
            <a:r>
              <a:rPr lang="et-EE" dirty="0" smtClean="0"/>
              <a:t> </a:t>
            </a:r>
            <a:r>
              <a:rPr lang="et-EE" dirty="0" err="1" smtClean="0"/>
              <a:t>Benefits</a:t>
            </a:r>
            <a:r>
              <a:rPr lang="et-EE" dirty="0" smtClean="0"/>
              <a:t> </a:t>
            </a:r>
            <a:r>
              <a:rPr lang="et-EE" dirty="0" err="1" smtClean="0"/>
              <a:t>from</a:t>
            </a:r>
            <a:r>
              <a:rPr lang="et-EE" dirty="0" smtClean="0"/>
              <a:t> Paid </a:t>
            </a:r>
            <a:r>
              <a:rPr lang="et-EE" dirty="0" err="1" smtClean="0"/>
              <a:t>Taxes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t-EE" sz="2400" b="1" dirty="0" err="1" smtClean="0"/>
              <a:t>Health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insurance</a:t>
            </a:r>
            <a:r>
              <a:rPr lang="et-EE" sz="2400" dirty="0" smtClean="0"/>
              <a:t/>
            </a:r>
            <a:br>
              <a:rPr lang="et-EE" sz="2400" dirty="0" smtClean="0"/>
            </a:br>
            <a:r>
              <a:rPr lang="et-EE" sz="2400" dirty="0" err="1" smtClean="0"/>
              <a:t>Account</a:t>
            </a:r>
            <a:r>
              <a:rPr lang="et-EE" sz="2400" dirty="0" smtClean="0"/>
              <a:t> </a:t>
            </a:r>
            <a:r>
              <a:rPr lang="et-EE" sz="2400" dirty="0" err="1" smtClean="0"/>
              <a:t>owner</a:t>
            </a:r>
            <a:r>
              <a:rPr lang="et-EE" sz="2400" dirty="0" smtClean="0"/>
              <a:t> </a:t>
            </a:r>
            <a:r>
              <a:rPr lang="et-EE" sz="2400" dirty="0" err="1" smtClean="0"/>
              <a:t>has</a:t>
            </a:r>
            <a:r>
              <a:rPr lang="et-EE" sz="2400" dirty="0" smtClean="0"/>
              <a:t> </a:t>
            </a:r>
            <a:r>
              <a:rPr lang="et-EE" sz="2400" dirty="0" err="1" smtClean="0"/>
              <a:t>to</a:t>
            </a:r>
            <a:r>
              <a:rPr lang="et-EE" sz="2400" dirty="0" smtClean="0"/>
              <a:t> </a:t>
            </a:r>
            <a:r>
              <a:rPr lang="et-EE" sz="2400" dirty="0" err="1" smtClean="0"/>
              <a:t>fulfill</a:t>
            </a:r>
            <a:r>
              <a:rPr lang="et-EE" sz="2400" dirty="0" smtClean="0"/>
              <a:t> </a:t>
            </a:r>
            <a:r>
              <a:rPr lang="et-EE" sz="2400" dirty="0" err="1" smtClean="0"/>
              <a:t>the</a:t>
            </a:r>
            <a:r>
              <a:rPr lang="et-EE" sz="2400" dirty="0" smtClean="0"/>
              <a:t> </a:t>
            </a:r>
            <a:r>
              <a:rPr lang="et-EE" sz="2400" dirty="0" err="1" smtClean="0"/>
              <a:t>monthly</a:t>
            </a:r>
            <a:r>
              <a:rPr lang="et-EE" sz="2400" dirty="0" smtClean="0"/>
              <a:t> </a:t>
            </a:r>
            <a:r>
              <a:rPr lang="et-EE" sz="2400" dirty="0" err="1" smtClean="0"/>
              <a:t>minimum</a:t>
            </a:r>
            <a:r>
              <a:rPr lang="et-EE" sz="2400" dirty="0" smtClean="0"/>
              <a:t> </a:t>
            </a:r>
            <a:r>
              <a:rPr lang="et-EE" sz="2400" dirty="0" err="1" smtClean="0"/>
              <a:t>social</a:t>
            </a:r>
            <a:r>
              <a:rPr lang="et-EE" sz="2400" dirty="0" smtClean="0"/>
              <a:t> </a:t>
            </a:r>
            <a:r>
              <a:rPr lang="et-EE" sz="2400" dirty="0" err="1" smtClean="0"/>
              <a:t>tax</a:t>
            </a:r>
            <a:r>
              <a:rPr lang="et-EE" sz="2400" dirty="0" smtClean="0"/>
              <a:t> </a:t>
            </a:r>
            <a:r>
              <a:rPr lang="et-EE" sz="2400" dirty="0" err="1" smtClean="0"/>
              <a:t>liability</a:t>
            </a:r>
            <a:r>
              <a:rPr lang="et-EE" sz="2400" dirty="0" smtClean="0"/>
              <a:t> </a:t>
            </a:r>
            <a:r>
              <a:rPr lang="et-EE" sz="2400" dirty="0" err="1" smtClean="0"/>
              <a:t>with</a:t>
            </a:r>
            <a:r>
              <a:rPr lang="et-EE" sz="2400" dirty="0" smtClean="0"/>
              <a:t> </a:t>
            </a:r>
            <a:r>
              <a:rPr lang="et-EE" sz="2400" dirty="0" err="1" smtClean="0"/>
              <a:t>income</a:t>
            </a:r>
            <a:r>
              <a:rPr lang="et-EE" sz="2400" dirty="0" smtClean="0"/>
              <a:t> </a:t>
            </a:r>
            <a:r>
              <a:rPr lang="et-EE" sz="2400" dirty="0" err="1" smtClean="0"/>
              <a:t>from</a:t>
            </a:r>
            <a:r>
              <a:rPr lang="et-EE" sz="2400" dirty="0" smtClean="0"/>
              <a:t> </a:t>
            </a:r>
            <a:r>
              <a:rPr lang="et-EE" sz="2400" dirty="0" err="1" smtClean="0"/>
              <a:t>Entrepreneur</a:t>
            </a:r>
            <a:r>
              <a:rPr lang="et-EE" sz="2400" dirty="0" smtClean="0"/>
              <a:t> </a:t>
            </a:r>
            <a:r>
              <a:rPr lang="et-EE" sz="2400" dirty="0" err="1" smtClean="0"/>
              <a:t>Account</a:t>
            </a:r>
            <a:r>
              <a:rPr lang="et-EE" sz="2400" dirty="0" smtClean="0"/>
              <a:t> in </a:t>
            </a:r>
            <a:r>
              <a:rPr lang="et-EE" sz="2400" dirty="0" err="1" smtClean="0"/>
              <a:t>combination</a:t>
            </a:r>
            <a:r>
              <a:rPr lang="et-EE" sz="2400" dirty="0" smtClean="0"/>
              <a:t> </a:t>
            </a:r>
            <a:r>
              <a:rPr lang="et-EE" sz="2400" dirty="0" err="1" smtClean="0"/>
              <a:t>with</a:t>
            </a:r>
            <a:r>
              <a:rPr lang="et-EE" sz="2400" dirty="0" smtClean="0"/>
              <a:t> </a:t>
            </a:r>
            <a:r>
              <a:rPr lang="et-EE" sz="2400" dirty="0" err="1" smtClean="0"/>
              <a:t>social</a:t>
            </a:r>
            <a:r>
              <a:rPr lang="et-EE" sz="2400" dirty="0" smtClean="0"/>
              <a:t> </a:t>
            </a:r>
            <a:r>
              <a:rPr lang="et-EE" sz="2400" dirty="0" err="1" smtClean="0"/>
              <a:t>tax</a:t>
            </a:r>
            <a:r>
              <a:rPr lang="et-EE" sz="2400" dirty="0" smtClean="0"/>
              <a:t> </a:t>
            </a:r>
            <a:r>
              <a:rPr lang="et-EE" sz="2400" dirty="0" err="1" smtClean="0"/>
              <a:t>from</a:t>
            </a:r>
            <a:r>
              <a:rPr lang="et-EE" sz="2400" dirty="0" smtClean="0"/>
              <a:t> </a:t>
            </a:r>
            <a:r>
              <a:rPr lang="et-EE" sz="2400" dirty="0" err="1" smtClean="0"/>
              <a:t>other</a:t>
            </a:r>
            <a:r>
              <a:rPr lang="et-EE" sz="2400" dirty="0" smtClean="0"/>
              <a:t> </a:t>
            </a:r>
            <a:r>
              <a:rPr lang="et-EE" sz="2400" dirty="0" err="1" smtClean="0"/>
              <a:t>earnings</a:t>
            </a:r>
            <a:r>
              <a:rPr lang="et-EE" sz="2400" dirty="0" smtClean="0"/>
              <a:t> </a:t>
            </a:r>
            <a:r>
              <a:rPr lang="et-EE" sz="2400" dirty="0" err="1" smtClean="0"/>
              <a:t>like</a:t>
            </a:r>
            <a:r>
              <a:rPr lang="et-EE" sz="2400" dirty="0" smtClean="0"/>
              <a:t> </a:t>
            </a:r>
            <a:r>
              <a:rPr lang="et-EE" sz="2400" dirty="0" err="1" smtClean="0"/>
              <a:t>salary</a:t>
            </a:r>
            <a:r>
              <a:rPr lang="et-EE" sz="2400" dirty="0" smtClean="0"/>
              <a:t> </a:t>
            </a:r>
            <a:r>
              <a:rPr lang="et-EE" sz="2400" dirty="0" err="1" smtClean="0"/>
              <a:t>income</a:t>
            </a:r>
            <a:r>
              <a:rPr lang="et-EE" sz="2400" dirty="0" smtClean="0"/>
              <a:t>.</a:t>
            </a:r>
            <a:br>
              <a:rPr lang="et-EE" sz="2400" dirty="0" smtClean="0"/>
            </a:b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</a:rPr>
              <a:t>Minimum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t-EE" sz="2000" dirty="0" err="1">
                <a:solidFill>
                  <a:schemeClr val="bg1">
                    <a:lumMod val="65000"/>
                  </a:schemeClr>
                </a:solidFill>
              </a:rPr>
              <a:t>social</a:t>
            </a:r>
            <a:r>
              <a:rPr lang="et-EE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t-EE" sz="2000" dirty="0" err="1">
                <a:solidFill>
                  <a:schemeClr val="bg1">
                    <a:lumMod val="65000"/>
                  </a:schemeClr>
                </a:solidFill>
              </a:rPr>
              <a:t>tax</a:t>
            </a:r>
            <a:r>
              <a:rPr lang="et-EE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</a:rPr>
              <a:t>liability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 in Estonia in 2020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</a:rPr>
              <a:t>is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 178,20€.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</a:rPr>
              <a:t>Account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</a:rPr>
              <a:t>owner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</a:rPr>
              <a:t>has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</a:rPr>
              <a:t>receive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</a:rPr>
              <a:t>approximately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 1 500€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</a:rPr>
              <a:t>monthly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</a:rPr>
              <a:t>meet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t-EE" sz="200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monthly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minimum social tax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liability</a:t>
            </a:r>
            <a:r>
              <a:rPr lang="et-EE" sz="20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t-EE" sz="2400" b="1" dirty="0" err="1" smtClean="0"/>
              <a:t>Payments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to</a:t>
            </a:r>
            <a:r>
              <a:rPr lang="et-EE" sz="2400" b="1" dirty="0" smtClean="0"/>
              <a:t> pension </a:t>
            </a:r>
            <a:r>
              <a:rPr lang="et-EE" sz="2400" b="1" dirty="0" err="1" smtClean="0"/>
              <a:t>fund</a:t>
            </a:r>
            <a:r>
              <a:rPr lang="et-EE" sz="2400" b="1" dirty="0" err="1"/>
              <a:t>s</a:t>
            </a:r>
            <a:endParaRPr lang="et-EE" sz="2400" b="1" dirty="0" smtClean="0"/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t-EE" sz="2400" b="1" dirty="0" err="1" smtClean="0"/>
              <a:t>Income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tax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to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your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local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government</a:t>
            </a:r>
            <a:r>
              <a:rPr lang="et-EE" sz="2400" b="1" dirty="0"/>
              <a:t/>
            </a:r>
            <a:br>
              <a:rPr lang="et-EE" sz="2400" b="1" dirty="0"/>
            </a:br>
            <a:r>
              <a:rPr lang="et-EE" sz="2400" dirty="0" err="1" smtClean="0"/>
              <a:t>E.g</a:t>
            </a:r>
            <a:r>
              <a:rPr lang="et-EE" sz="2400" dirty="0" smtClean="0"/>
              <a:t>. </a:t>
            </a:r>
            <a:r>
              <a:rPr lang="et-EE" sz="2400" dirty="0" err="1" smtClean="0"/>
              <a:t>used</a:t>
            </a:r>
            <a:r>
              <a:rPr lang="et-EE" sz="2400" dirty="0" smtClean="0"/>
              <a:t> t</a:t>
            </a:r>
            <a:r>
              <a:rPr lang="en-US" sz="2400" dirty="0" smtClean="0"/>
              <a:t>o </a:t>
            </a:r>
            <a:r>
              <a:rPr lang="en-US" sz="2400" dirty="0"/>
              <a:t>develop </a:t>
            </a:r>
            <a:r>
              <a:rPr lang="en-US" sz="2400" dirty="0" smtClean="0"/>
              <a:t>local environment</a:t>
            </a:r>
            <a:r>
              <a:rPr lang="et-EE" sz="2400" dirty="0" smtClean="0"/>
              <a:t> in </a:t>
            </a:r>
            <a:r>
              <a:rPr lang="et-EE" sz="2400" dirty="0" err="1" smtClean="0"/>
              <a:t>account</a:t>
            </a:r>
            <a:r>
              <a:rPr lang="et-EE" sz="2400" dirty="0" smtClean="0"/>
              <a:t> </a:t>
            </a:r>
            <a:r>
              <a:rPr lang="et-EE" sz="2400" dirty="0" err="1" smtClean="0"/>
              <a:t>owner’s</a:t>
            </a:r>
            <a:r>
              <a:rPr lang="et-EE" sz="2400" dirty="0" smtClean="0"/>
              <a:t> </a:t>
            </a:r>
            <a:r>
              <a:rPr lang="et-EE" sz="2400" dirty="0" err="1" smtClean="0"/>
              <a:t>residential</a:t>
            </a:r>
            <a:r>
              <a:rPr lang="et-EE" sz="2400" dirty="0" smtClean="0"/>
              <a:t> </a:t>
            </a:r>
            <a:r>
              <a:rPr lang="et-EE" sz="2400" dirty="0" err="1" smtClean="0"/>
              <a:t>area</a:t>
            </a:r>
            <a:r>
              <a:rPr lang="et-EE" sz="2400" dirty="0" smtClean="0"/>
              <a:t>.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455C-CC93-40B7-810A-2FD3F67FB7F7}" type="slidenum">
              <a:rPr lang="et-EE" smtClean="0"/>
              <a:pPr/>
              <a:t>5</a:t>
            </a:fld>
            <a:endParaRPr lang="et-EE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 err="1"/>
              <a:t>Entrepreneur</a:t>
            </a:r>
            <a:r>
              <a:rPr lang="et-EE" dirty="0"/>
              <a:t> </a:t>
            </a:r>
            <a:r>
              <a:rPr lang="et-EE" dirty="0" err="1" smtClean="0"/>
              <a:t>Account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02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t-EE" dirty="0" err="1"/>
              <a:t>Additional</a:t>
            </a:r>
            <a:r>
              <a:rPr lang="et-EE" dirty="0"/>
              <a:t> </a:t>
            </a:r>
            <a:r>
              <a:rPr lang="et-EE" dirty="0" err="1"/>
              <a:t>occasional</a:t>
            </a:r>
            <a:r>
              <a:rPr lang="et-EE" dirty="0"/>
              <a:t> </a:t>
            </a:r>
            <a:r>
              <a:rPr lang="et-EE" dirty="0" err="1" smtClean="0"/>
              <a:t>work</a:t>
            </a:r>
            <a:endParaRPr lang="et-EE" dirty="0"/>
          </a:p>
          <a:p>
            <a:pPr>
              <a:lnSpc>
                <a:spcPct val="100000"/>
              </a:lnSpc>
            </a:pPr>
            <a:r>
              <a:rPr lang="et-EE" dirty="0" err="1"/>
              <a:t>Sharing</a:t>
            </a:r>
            <a:r>
              <a:rPr lang="et-EE" dirty="0"/>
              <a:t> </a:t>
            </a:r>
            <a:r>
              <a:rPr lang="et-EE" dirty="0" err="1"/>
              <a:t>economy</a:t>
            </a:r>
            <a:r>
              <a:rPr lang="et-EE" dirty="0"/>
              <a:t> </a:t>
            </a:r>
            <a:r>
              <a:rPr lang="et-EE" dirty="0" err="1" smtClean="0"/>
              <a:t>platforms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P</a:t>
            </a:r>
            <a:r>
              <a:rPr lang="en-US" dirty="0" err="1" smtClean="0"/>
              <a:t>roviding</a:t>
            </a:r>
            <a:r>
              <a:rPr lang="et-EE" dirty="0" smtClean="0"/>
              <a:t> </a:t>
            </a:r>
            <a:r>
              <a:rPr lang="en-US" dirty="0"/>
              <a:t>services to private persons</a:t>
            </a:r>
            <a:r>
              <a:rPr lang="et-EE" dirty="0"/>
              <a:t> </a:t>
            </a:r>
            <a:r>
              <a:rPr lang="et-EE" dirty="0" err="1"/>
              <a:t>through</a:t>
            </a:r>
            <a:r>
              <a:rPr lang="et-EE" dirty="0"/>
              <a:t> </a:t>
            </a:r>
            <a:r>
              <a:rPr lang="et-EE" dirty="0" err="1"/>
              <a:t>platforms</a:t>
            </a:r>
            <a:endParaRPr lang="et-EE" dirty="0"/>
          </a:p>
          <a:p>
            <a:pPr>
              <a:lnSpc>
                <a:spcPct val="100000"/>
              </a:lnSpc>
            </a:pP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t-EE" dirty="0" err="1"/>
              <a:t>B</a:t>
            </a:r>
            <a:r>
              <a:rPr lang="et-EE" dirty="0" err="1" smtClean="0"/>
              <a:t>abysitting</a:t>
            </a:r>
            <a:endParaRPr lang="et-EE" dirty="0"/>
          </a:p>
          <a:p>
            <a:pPr>
              <a:lnSpc>
                <a:spcPct val="100000"/>
              </a:lnSpc>
            </a:pPr>
            <a:r>
              <a:rPr lang="et-EE" dirty="0" err="1"/>
              <a:t>Selling</a:t>
            </a:r>
            <a:r>
              <a:rPr lang="et-EE" dirty="0"/>
              <a:t> </a:t>
            </a:r>
            <a:r>
              <a:rPr lang="et-EE" dirty="0" err="1"/>
              <a:t>handicrafts</a:t>
            </a:r>
            <a:endParaRPr lang="et-EE" dirty="0"/>
          </a:p>
          <a:p>
            <a:pPr>
              <a:lnSpc>
                <a:spcPct val="100000"/>
              </a:lnSpc>
            </a:pPr>
            <a:r>
              <a:rPr lang="et-EE" dirty="0" err="1" smtClean="0"/>
              <a:t>Giving</a:t>
            </a:r>
            <a:r>
              <a:rPr lang="et-EE" dirty="0" smtClean="0"/>
              <a:t> </a:t>
            </a:r>
            <a:r>
              <a:rPr lang="et-EE" dirty="0" err="1" smtClean="0"/>
              <a:t>cources</a:t>
            </a:r>
            <a:r>
              <a:rPr lang="et-EE" dirty="0" smtClean="0"/>
              <a:t>/</a:t>
            </a:r>
            <a:r>
              <a:rPr lang="et-EE" dirty="0" err="1" smtClean="0"/>
              <a:t>lectures</a:t>
            </a:r>
            <a:r>
              <a:rPr lang="et-EE" dirty="0" smtClean="0"/>
              <a:t> </a:t>
            </a:r>
            <a:r>
              <a:rPr lang="et-EE" dirty="0" err="1" smtClean="0"/>
              <a:t>as</a:t>
            </a:r>
            <a:r>
              <a:rPr lang="et-EE" dirty="0" smtClean="0"/>
              <a:t> </a:t>
            </a:r>
            <a:r>
              <a:rPr lang="et-EE" dirty="0" err="1" smtClean="0"/>
              <a:t>freelancer</a:t>
            </a:r>
            <a:endParaRPr lang="et-EE" dirty="0"/>
          </a:p>
          <a:p>
            <a:pPr>
              <a:lnSpc>
                <a:spcPct val="100000"/>
              </a:lnSpc>
            </a:pPr>
            <a:r>
              <a:rPr lang="et-EE" dirty="0" err="1"/>
              <a:t>Photography</a:t>
            </a:r>
            <a:endParaRPr lang="et-EE" dirty="0"/>
          </a:p>
          <a:p>
            <a:pPr>
              <a:lnSpc>
                <a:spcPct val="100000"/>
              </a:lnSpc>
            </a:pPr>
            <a:r>
              <a:rPr lang="et-EE" dirty="0" err="1" smtClean="0"/>
              <a:t>Programming</a:t>
            </a:r>
            <a:r>
              <a:rPr lang="et-EE" dirty="0" smtClean="0"/>
              <a:t>/</a:t>
            </a:r>
            <a:r>
              <a:rPr lang="et-EE" dirty="0" err="1" smtClean="0"/>
              <a:t>coding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455C-CC93-40B7-810A-2FD3F67FB7F7}" type="slidenum">
              <a:rPr lang="et-EE" smtClean="0"/>
              <a:pPr/>
              <a:t>6</a:t>
            </a:fld>
            <a:endParaRPr lang="et-EE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dirty="0" err="1"/>
              <a:t>Entrepreneur</a:t>
            </a:r>
            <a:r>
              <a:rPr lang="et-EE" dirty="0"/>
              <a:t> </a:t>
            </a:r>
            <a:r>
              <a:rPr lang="et-EE" dirty="0" err="1" smtClean="0"/>
              <a:t>Account</a:t>
            </a:r>
            <a:endParaRPr lang="et-EE" dirty="0"/>
          </a:p>
        </p:txBody>
      </p:sp>
      <p:sp>
        <p:nvSpPr>
          <p:cNvPr id="6" name="Pealkiri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/>
              <a:t>Use</a:t>
            </a:r>
            <a:r>
              <a:rPr lang="et-EE" dirty="0"/>
              <a:t> </a:t>
            </a:r>
            <a:r>
              <a:rPr lang="et-EE" dirty="0" err="1"/>
              <a:t>Cases</a:t>
            </a:r>
            <a:endParaRPr lang="et-EE" dirty="0"/>
          </a:p>
        </p:txBody>
      </p:sp>
      <p:pic>
        <p:nvPicPr>
          <p:cNvPr id="7" name="Picture 2" descr="Seotud kujut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363" y="4201411"/>
            <a:ext cx="1535014" cy="41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Pildiotsingu airbnb tulemu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" r="5814" b="17112"/>
          <a:stretch/>
        </p:blipFill>
        <p:spPr bwMode="auto">
          <a:xfrm>
            <a:off x="2703444" y="4613211"/>
            <a:ext cx="1537854" cy="64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New Logo and Identity for Uber by Wolff Olins and In-hous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766" y="4854376"/>
            <a:ext cx="849597" cy="31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Pildiotsingu bolt logo tulemus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17" t="25085" r="8640" b="22345"/>
          <a:stretch/>
        </p:blipFill>
        <p:spPr bwMode="auto">
          <a:xfrm>
            <a:off x="1062584" y="4135159"/>
            <a:ext cx="815001" cy="54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0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Statistics</a:t>
            </a:r>
            <a:r>
              <a:rPr lang="et-EE" dirty="0" smtClean="0"/>
              <a:t> – No. </a:t>
            </a:r>
            <a:r>
              <a:rPr lang="et-EE" dirty="0"/>
              <a:t>of </a:t>
            </a:r>
            <a:r>
              <a:rPr lang="et-EE" dirty="0" err="1"/>
              <a:t>Accounts</a:t>
            </a:r>
            <a:r>
              <a:rPr lang="et-EE" dirty="0"/>
              <a:t> in </a:t>
            </a:r>
            <a:r>
              <a:rPr lang="et-EE" dirty="0" smtClean="0"/>
              <a:t>2019 (</a:t>
            </a:r>
            <a:r>
              <a:rPr lang="et-EE" dirty="0" err="1" smtClean="0"/>
              <a:t>Cumulative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455C-CC93-40B7-810A-2FD3F67FB7F7}" type="slidenum">
              <a:rPr lang="et-EE" smtClean="0"/>
              <a:pPr/>
              <a:t>7</a:t>
            </a:fld>
            <a:endParaRPr lang="et-EE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 err="1"/>
              <a:t>Entrepreneur</a:t>
            </a:r>
            <a:r>
              <a:rPr lang="et-EE" dirty="0"/>
              <a:t> </a:t>
            </a:r>
            <a:r>
              <a:rPr lang="et-EE" dirty="0" err="1" smtClean="0"/>
              <a:t>Account</a:t>
            </a:r>
            <a:endParaRPr lang="et-EE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986583" y="2026686"/>
          <a:ext cx="8191757" cy="4096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74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</a:t>
            </a:r>
            <a:r>
              <a:rPr lang="et-EE" dirty="0" smtClean="0"/>
              <a:t> </a:t>
            </a:r>
            <a:r>
              <a:rPr lang="en-US" dirty="0" smtClean="0"/>
              <a:t>You</a:t>
            </a:r>
            <a:r>
              <a:rPr lang="et-EE" dirty="0" smtClean="0"/>
              <a:t>!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 dirty="0"/>
              <a:t>Henri </a:t>
            </a:r>
            <a:r>
              <a:rPr lang="et-EE" b="1" dirty="0" smtClean="0"/>
              <a:t>Lindeberg</a:t>
            </a:r>
          </a:p>
          <a:p>
            <a:r>
              <a:rPr lang="et-EE" sz="2000" dirty="0" err="1" smtClean="0"/>
              <a:t>Development</a:t>
            </a:r>
            <a:r>
              <a:rPr lang="et-EE" sz="2000" dirty="0" smtClean="0"/>
              <a:t> </a:t>
            </a:r>
            <a:r>
              <a:rPr lang="et-EE" sz="2000" dirty="0" err="1" smtClean="0"/>
              <a:t>specialist</a:t>
            </a:r>
            <a:endParaRPr lang="et-EE" sz="2000" dirty="0" smtClean="0"/>
          </a:p>
          <a:p>
            <a:r>
              <a:rPr lang="et-EE" sz="2000" dirty="0" smtClean="0"/>
              <a:t>Estonian </a:t>
            </a:r>
            <a:r>
              <a:rPr lang="et-EE" sz="2000" dirty="0" err="1" smtClean="0"/>
              <a:t>Tax</a:t>
            </a:r>
            <a:r>
              <a:rPr lang="et-EE" sz="2000" dirty="0" smtClean="0"/>
              <a:t> and </a:t>
            </a:r>
            <a:r>
              <a:rPr lang="et-EE" sz="2000" dirty="0" err="1" smtClean="0"/>
              <a:t>Customs</a:t>
            </a:r>
            <a:r>
              <a:rPr lang="et-EE" sz="2000" dirty="0" smtClean="0"/>
              <a:t> </a:t>
            </a:r>
            <a:r>
              <a:rPr lang="et-EE" sz="2000" dirty="0" err="1" smtClean="0"/>
              <a:t>Board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223312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260</Words>
  <Application>Microsoft Office PowerPoint</Application>
  <PresentationFormat>Widescreen</PresentationFormat>
  <Paragraphs>57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Roboto Cn</vt:lpstr>
      <vt:lpstr>Roboto Condensed</vt:lpstr>
      <vt:lpstr>Wingdings</vt:lpstr>
      <vt:lpstr>1_Office'i kujundus</vt:lpstr>
      <vt:lpstr>2_Office'i kujundus</vt:lpstr>
      <vt:lpstr>3_Office'i kujundus</vt:lpstr>
      <vt:lpstr>4_Office'i kujundus</vt:lpstr>
      <vt:lpstr>5_Office'i kujundus</vt:lpstr>
      <vt:lpstr>Entrepreneur Account for Private Person</vt:lpstr>
      <vt:lpstr>What is Entrepreneur Account?</vt:lpstr>
      <vt:lpstr>How It Works?</vt:lpstr>
      <vt:lpstr>Taxation</vt:lpstr>
      <vt:lpstr>Social Benefits from Paid Taxes</vt:lpstr>
      <vt:lpstr>Use Cases</vt:lpstr>
      <vt:lpstr>Statistics – No. of Accounts in 2019 (Cumulative)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Xsx</dc:title>
  <dc:creator>2222</dc:creator>
  <cp:lastModifiedBy>Henri Lindeberg</cp:lastModifiedBy>
  <cp:revision>98</cp:revision>
  <dcterms:created xsi:type="dcterms:W3CDTF">2017-01-23T01:31:30Z</dcterms:created>
  <dcterms:modified xsi:type="dcterms:W3CDTF">2020-01-28T12:37:25Z</dcterms:modified>
</cp:coreProperties>
</file>