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11" r:id="rId2"/>
    <p:sldId id="320" r:id="rId3"/>
    <p:sldId id="322" r:id="rId4"/>
    <p:sldId id="325" r:id="rId5"/>
    <p:sldId id="321" r:id="rId6"/>
    <p:sldId id="323" r:id="rId7"/>
    <p:sldId id="313" r:id="rId8"/>
    <p:sldId id="286" r:id="rId9"/>
    <p:sldId id="314" r:id="rId10"/>
    <p:sldId id="319" r:id="rId11"/>
    <p:sldId id="259" r:id="rId12"/>
    <p:sldId id="316" r:id="rId13"/>
    <p:sldId id="324" r:id="rId14"/>
    <p:sldId id="271" r:id="rId15"/>
    <p:sldId id="308" r:id="rId16"/>
    <p:sldId id="309" r:id="rId17"/>
    <p:sldId id="310" r:id="rId18"/>
    <p:sldId id="281" r:id="rId19"/>
    <p:sldId id="318" r:id="rId20"/>
    <p:sldId id="289" r:id="rId21"/>
    <p:sldId id="312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FE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60465" autoAdjust="0"/>
  </p:normalViewPr>
  <p:slideViewPr>
    <p:cSldViewPr snapToGrid="0">
      <p:cViewPr varScale="1">
        <p:scale>
          <a:sx n="69" d="100"/>
          <a:sy n="69" d="100"/>
        </p:scale>
        <p:origin x="19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DBF190-9E02-4BFC-944B-58D7BFEF0BE5}" type="doc">
      <dgm:prSet loTypeId="urn:microsoft.com/office/officeart/2005/8/layout/chevron1" loCatId="process" qsTypeId="urn:microsoft.com/office/officeart/2005/8/quickstyle/3d3" qsCatId="3D" csTypeId="urn:microsoft.com/office/officeart/2005/8/colors/accent0_1" csCatId="mainScheme" phldr="1"/>
      <dgm:spPr/>
    </dgm:pt>
    <dgm:pt modelId="{341BB07F-54D8-440D-8148-926B5F411DBA}">
      <dgm:prSet phldrT="[Text]"/>
      <dgm:spPr/>
      <dgm:t>
        <a:bodyPr/>
        <a:lstStyle/>
        <a:p>
          <a:r>
            <a:rPr lang="en-GB" b="1" noProof="0" dirty="0" smtClean="0">
              <a:ea typeface="Batang" panose="02030600000101010101" pitchFamily="18" charset="-127"/>
            </a:rPr>
            <a:t>November</a:t>
          </a:r>
          <a:r>
            <a:rPr lang="fr-CH" b="1" dirty="0" smtClean="0">
              <a:ea typeface="Batang" panose="02030600000101010101" pitchFamily="18" charset="-127"/>
            </a:rPr>
            <a:t> 2015</a:t>
          </a:r>
          <a:endParaRPr lang="en-GB" b="1" dirty="0"/>
        </a:p>
      </dgm:t>
    </dgm:pt>
    <dgm:pt modelId="{C5297C3A-1309-40FF-8DE9-B622F3833D87}" type="parTrans" cxnId="{FD2DB9CF-0E50-41A6-AA72-BAF26BD6757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E6755398-0C35-42F0-B0A6-CF531C9A4AF7}" type="sibTrans" cxnId="{FD2DB9CF-0E50-41A6-AA72-BAF26BD6757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B01B387-6ADA-4687-B7AD-6066170E7B38}">
      <dgm:prSet phldrT="[Text]"/>
      <dgm:spPr/>
      <dgm:t>
        <a:bodyPr/>
        <a:lstStyle/>
        <a:p>
          <a:r>
            <a:rPr lang="en-GB" b="1" noProof="0" dirty="0" smtClean="0"/>
            <a:t>October</a:t>
          </a:r>
          <a:r>
            <a:rPr lang="fr-CH" b="1" dirty="0" smtClean="0"/>
            <a:t> 2016</a:t>
          </a:r>
          <a:endParaRPr lang="en-GB" b="1" dirty="0"/>
        </a:p>
      </dgm:t>
    </dgm:pt>
    <dgm:pt modelId="{01A1175D-7A93-4025-8C56-E63F7D3AD28F}" type="parTrans" cxnId="{4E4657B4-4549-4640-8305-50FED985305E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30164857-D019-4F4E-9121-CD616D82EB0E}" type="sibTrans" cxnId="{4E4657B4-4549-4640-8305-50FED985305E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5C9E2B13-8FFD-45FC-B32E-1F9027EA44BE}">
      <dgm:prSet phldrT="[Text]"/>
      <dgm:spPr/>
      <dgm:t>
        <a:bodyPr/>
        <a:lstStyle/>
        <a:p>
          <a:r>
            <a:rPr lang="fr-CH" b="1" dirty="0" smtClean="0"/>
            <a:t>April 2017</a:t>
          </a:r>
          <a:endParaRPr lang="en-GB" b="1" dirty="0"/>
        </a:p>
      </dgm:t>
    </dgm:pt>
    <dgm:pt modelId="{A5C9F534-66A2-4CFD-B2C0-1029CECFFEE7}" type="parTrans" cxnId="{13430162-A04D-4921-A5A0-062F225DF24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38047813-9A5B-42C9-8BEC-119E3257FEC1}" type="sibTrans" cxnId="{13430162-A04D-4921-A5A0-062F225DF24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4422CA6F-56D0-4D66-BEB5-6A6EA681C6EF}">
      <dgm:prSet phldrT="[Text]"/>
      <dgm:spPr/>
      <dgm:t>
        <a:bodyPr/>
        <a:lstStyle/>
        <a:p>
          <a:r>
            <a:rPr lang="fr-CH" b="1" dirty="0" smtClean="0"/>
            <a:t>March 2018</a:t>
          </a:r>
          <a:endParaRPr lang="en-GB" b="1" dirty="0"/>
        </a:p>
      </dgm:t>
    </dgm:pt>
    <dgm:pt modelId="{63BF6DC0-8CCE-4AAD-BB00-EB78A4B00E7C}" type="parTrans" cxnId="{D76FDAB8-88E4-40B6-AA53-E0D8128FD55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48DE7074-6181-47B1-93D0-73EEF0FF1A36}" type="sibTrans" cxnId="{D76FDAB8-88E4-40B6-AA53-E0D8128FD55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8AB2F20-043E-466E-84CA-8305BF4DDD6C}">
      <dgm:prSet phldrT="[Text]"/>
      <dgm:spPr/>
      <dgm:t>
        <a:bodyPr/>
        <a:lstStyle/>
        <a:p>
          <a:r>
            <a:rPr lang="en-GB" b="1" noProof="0" dirty="0" smtClean="0"/>
            <a:t>June</a:t>
          </a:r>
          <a:r>
            <a:rPr lang="fr-CH" b="1" dirty="0" smtClean="0"/>
            <a:t> 2018</a:t>
          </a:r>
          <a:endParaRPr lang="en-GB" b="1" dirty="0"/>
        </a:p>
      </dgm:t>
    </dgm:pt>
    <dgm:pt modelId="{22A7679D-31CC-47E6-9AB3-606FB27E5FE9}" type="parTrans" cxnId="{974366E0-BC7A-42AB-9B06-29C5A06EC87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BFA4B1E3-3C7D-4FC0-B4B6-6EC4733116C0}" type="sibTrans" cxnId="{974366E0-BC7A-42AB-9B06-29C5A06EC871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9A28C12-1568-4D58-A7A3-A73F99BC6153}">
      <dgm:prSet phldrT="[Text]"/>
      <dgm:spPr/>
      <dgm:t>
        <a:bodyPr/>
        <a:lstStyle/>
        <a:p>
          <a:r>
            <a:rPr lang="en-GB" b="1" noProof="0" dirty="0" smtClean="0"/>
            <a:t>June</a:t>
          </a:r>
          <a:r>
            <a:rPr lang="fr-CH" b="1" dirty="0" smtClean="0"/>
            <a:t> 2019</a:t>
          </a:r>
          <a:endParaRPr lang="en-GB" b="1" dirty="0"/>
        </a:p>
      </dgm:t>
    </dgm:pt>
    <dgm:pt modelId="{FB4E2055-036E-4777-9137-006FA7F66359}" type="parTrans" cxnId="{A57AA0C5-284E-4813-BC86-B2506CBF233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D64D58F2-B6C6-469E-B0FB-F2456701ABCD}" type="sibTrans" cxnId="{A57AA0C5-284E-4813-BC86-B2506CBF233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6B731064-C9A2-445E-BA9B-80E41990A037}">
      <dgm:prSet phldrT="[Text]"/>
      <dgm:spPr/>
      <dgm:t>
        <a:bodyPr/>
        <a:lstStyle/>
        <a:p>
          <a:r>
            <a:rPr lang="fr-CH" b="1" dirty="0" smtClean="0"/>
            <a:t>August 2018</a:t>
          </a:r>
          <a:endParaRPr lang="en-GB" b="1" dirty="0"/>
        </a:p>
      </dgm:t>
    </dgm:pt>
    <dgm:pt modelId="{C4E1A1F1-23C5-4255-8CD1-90541C14FB75}" type="parTrans" cxnId="{BEBF3D97-11AF-4995-AB0D-26BEB5ACC8F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3DFA033-5827-437B-BF5D-6AB2E3FA2EA3}" type="sibTrans" cxnId="{BEBF3D97-11AF-4995-AB0D-26BEB5ACC8F5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6BB7F5BB-760D-4E75-81EC-EF9B644123A8}">
      <dgm:prSet phldrT="[Text]"/>
      <dgm:spPr/>
      <dgm:t>
        <a:bodyPr/>
        <a:lstStyle/>
        <a:p>
          <a:r>
            <a:rPr lang="en-GB" b="1" dirty="0" smtClean="0"/>
            <a:t>March 2019</a:t>
          </a:r>
          <a:endParaRPr lang="en-GB" b="1" dirty="0"/>
        </a:p>
      </dgm:t>
    </dgm:pt>
    <dgm:pt modelId="{9FC73D8C-E0CD-497A-BBA4-0FE9E0063411}" type="parTrans" cxnId="{8657D7BB-CA6C-4412-8B41-F7F430F04E3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3ACB929-0303-4C56-9A0B-1C16E8B8AE06}" type="sibTrans" cxnId="{8657D7BB-CA6C-4412-8B41-F7F430F04E3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AE2A678-D985-4CE6-9AFC-394DEAFE7439}" type="pres">
      <dgm:prSet presAssocID="{0CDBF190-9E02-4BFC-944B-58D7BFEF0BE5}" presName="Name0" presStyleCnt="0">
        <dgm:presLayoutVars>
          <dgm:dir/>
          <dgm:animLvl val="lvl"/>
          <dgm:resizeHandles val="exact"/>
        </dgm:presLayoutVars>
      </dgm:prSet>
      <dgm:spPr/>
    </dgm:pt>
    <dgm:pt modelId="{52A61DF8-2CF2-4F04-8FF6-6A8B54847CA6}" type="pres">
      <dgm:prSet presAssocID="{341BB07F-54D8-440D-8148-926B5F411DBA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0F0205-26E2-4B0B-B8E4-E2229165FF0F}" type="pres">
      <dgm:prSet presAssocID="{E6755398-0C35-42F0-B0A6-CF531C9A4AF7}" presName="parTxOnlySpace" presStyleCnt="0"/>
      <dgm:spPr/>
    </dgm:pt>
    <dgm:pt modelId="{A7E00B22-654E-44BE-9718-5EECA279E482}" type="pres">
      <dgm:prSet presAssocID="{CB01B387-6ADA-4687-B7AD-6066170E7B38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C15C99-25A2-4DBC-87ED-C051A7973D8B}" type="pres">
      <dgm:prSet presAssocID="{30164857-D019-4F4E-9121-CD616D82EB0E}" presName="parTxOnlySpace" presStyleCnt="0"/>
      <dgm:spPr/>
    </dgm:pt>
    <dgm:pt modelId="{46749333-364E-4F63-BE64-AB5411E97DAF}" type="pres">
      <dgm:prSet presAssocID="{5C9E2B13-8FFD-45FC-B32E-1F9027EA44BE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0149D0-5EE5-4B94-95BE-862B8F23ED20}" type="pres">
      <dgm:prSet presAssocID="{38047813-9A5B-42C9-8BEC-119E3257FEC1}" presName="parTxOnlySpace" presStyleCnt="0"/>
      <dgm:spPr/>
    </dgm:pt>
    <dgm:pt modelId="{C46AF87C-BEA4-4C93-840E-BC40C1A6EBEB}" type="pres">
      <dgm:prSet presAssocID="{4422CA6F-56D0-4D66-BEB5-6A6EA681C6EF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534141-C12C-40FA-A68F-BFDD0AF5FC3F}" type="pres">
      <dgm:prSet presAssocID="{48DE7074-6181-47B1-93D0-73EEF0FF1A36}" presName="parTxOnlySpace" presStyleCnt="0"/>
      <dgm:spPr/>
    </dgm:pt>
    <dgm:pt modelId="{29A72189-5547-4A52-BF33-FC3D99D04B36}" type="pres">
      <dgm:prSet presAssocID="{C8AB2F20-043E-466E-84CA-8305BF4DDD6C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DF0B05-F425-450F-8A07-5C8C4BEE15A8}" type="pres">
      <dgm:prSet presAssocID="{BFA4B1E3-3C7D-4FC0-B4B6-6EC4733116C0}" presName="parTxOnlySpace" presStyleCnt="0"/>
      <dgm:spPr/>
    </dgm:pt>
    <dgm:pt modelId="{6E1AF1E4-E484-4574-9103-37698E093F5D}" type="pres">
      <dgm:prSet presAssocID="{6B731064-C9A2-445E-BA9B-80E41990A037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51598D-2DFE-4DFA-B24E-A99A599D1100}" type="pres">
      <dgm:prSet presAssocID="{73DFA033-5827-437B-BF5D-6AB2E3FA2EA3}" presName="parTxOnlySpace" presStyleCnt="0"/>
      <dgm:spPr/>
    </dgm:pt>
    <dgm:pt modelId="{C1766C1F-B9B0-48F2-BC43-110FE6B3E86C}" type="pres">
      <dgm:prSet presAssocID="{6BB7F5BB-760D-4E75-81EC-EF9B644123A8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6741654-D232-4B63-AF37-51945658CE03}" type="pres">
      <dgm:prSet presAssocID="{63ACB929-0303-4C56-9A0B-1C16E8B8AE06}" presName="parTxOnlySpace" presStyleCnt="0"/>
      <dgm:spPr/>
    </dgm:pt>
    <dgm:pt modelId="{3E3EA792-33C3-480F-8770-C7F9E45B774E}" type="pres">
      <dgm:prSet presAssocID="{09A28C12-1568-4D58-A7A3-A73F99BC6153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1607EDB-470E-4515-BC05-55EB4BC80FE3}" type="presOf" srcId="{CB01B387-6ADA-4687-B7AD-6066170E7B38}" destId="{A7E00B22-654E-44BE-9718-5EECA279E482}" srcOrd="0" destOrd="0" presId="urn:microsoft.com/office/officeart/2005/8/layout/chevron1"/>
    <dgm:cxn modelId="{C5DAAE96-D435-4DC1-964A-4050B75E4026}" type="presOf" srcId="{6BB7F5BB-760D-4E75-81EC-EF9B644123A8}" destId="{C1766C1F-B9B0-48F2-BC43-110FE6B3E86C}" srcOrd="0" destOrd="0" presId="urn:microsoft.com/office/officeart/2005/8/layout/chevron1"/>
    <dgm:cxn modelId="{BEBF3D97-11AF-4995-AB0D-26BEB5ACC8F5}" srcId="{0CDBF190-9E02-4BFC-944B-58D7BFEF0BE5}" destId="{6B731064-C9A2-445E-BA9B-80E41990A037}" srcOrd="5" destOrd="0" parTransId="{C4E1A1F1-23C5-4255-8CD1-90541C14FB75}" sibTransId="{73DFA033-5827-437B-BF5D-6AB2E3FA2EA3}"/>
    <dgm:cxn modelId="{D0FB497B-5CC5-4C72-9C2E-D2AA63F574C8}" type="presOf" srcId="{C8AB2F20-043E-466E-84CA-8305BF4DDD6C}" destId="{29A72189-5547-4A52-BF33-FC3D99D04B36}" srcOrd="0" destOrd="0" presId="urn:microsoft.com/office/officeart/2005/8/layout/chevron1"/>
    <dgm:cxn modelId="{4E4657B4-4549-4640-8305-50FED985305E}" srcId="{0CDBF190-9E02-4BFC-944B-58D7BFEF0BE5}" destId="{CB01B387-6ADA-4687-B7AD-6066170E7B38}" srcOrd="1" destOrd="0" parTransId="{01A1175D-7A93-4025-8C56-E63F7D3AD28F}" sibTransId="{30164857-D019-4F4E-9121-CD616D82EB0E}"/>
    <dgm:cxn modelId="{58E51CEE-7440-4A82-B3F1-0266A387ADFD}" type="presOf" srcId="{5C9E2B13-8FFD-45FC-B32E-1F9027EA44BE}" destId="{46749333-364E-4F63-BE64-AB5411E97DAF}" srcOrd="0" destOrd="0" presId="urn:microsoft.com/office/officeart/2005/8/layout/chevron1"/>
    <dgm:cxn modelId="{FD2DB9CF-0E50-41A6-AA72-BAF26BD67571}" srcId="{0CDBF190-9E02-4BFC-944B-58D7BFEF0BE5}" destId="{341BB07F-54D8-440D-8148-926B5F411DBA}" srcOrd="0" destOrd="0" parTransId="{C5297C3A-1309-40FF-8DE9-B622F3833D87}" sibTransId="{E6755398-0C35-42F0-B0A6-CF531C9A4AF7}"/>
    <dgm:cxn modelId="{993F56D7-AA1E-41B8-A380-F340041464EC}" type="presOf" srcId="{09A28C12-1568-4D58-A7A3-A73F99BC6153}" destId="{3E3EA792-33C3-480F-8770-C7F9E45B774E}" srcOrd="0" destOrd="0" presId="urn:microsoft.com/office/officeart/2005/8/layout/chevron1"/>
    <dgm:cxn modelId="{D76FDAB8-88E4-40B6-AA53-E0D8128FD554}" srcId="{0CDBF190-9E02-4BFC-944B-58D7BFEF0BE5}" destId="{4422CA6F-56D0-4D66-BEB5-6A6EA681C6EF}" srcOrd="3" destOrd="0" parTransId="{63BF6DC0-8CCE-4AAD-BB00-EB78A4B00E7C}" sibTransId="{48DE7074-6181-47B1-93D0-73EEF0FF1A36}"/>
    <dgm:cxn modelId="{8657D7BB-CA6C-4412-8B41-F7F430F04E3C}" srcId="{0CDBF190-9E02-4BFC-944B-58D7BFEF0BE5}" destId="{6BB7F5BB-760D-4E75-81EC-EF9B644123A8}" srcOrd="6" destOrd="0" parTransId="{9FC73D8C-E0CD-497A-BBA4-0FE9E0063411}" sibTransId="{63ACB929-0303-4C56-9A0B-1C16E8B8AE06}"/>
    <dgm:cxn modelId="{5A7256C9-E1FF-447E-B8FD-FC02331AB7EB}" type="presOf" srcId="{4422CA6F-56D0-4D66-BEB5-6A6EA681C6EF}" destId="{C46AF87C-BEA4-4C93-840E-BC40C1A6EBEB}" srcOrd="0" destOrd="0" presId="urn:microsoft.com/office/officeart/2005/8/layout/chevron1"/>
    <dgm:cxn modelId="{974366E0-BC7A-42AB-9B06-29C5A06EC871}" srcId="{0CDBF190-9E02-4BFC-944B-58D7BFEF0BE5}" destId="{C8AB2F20-043E-466E-84CA-8305BF4DDD6C}" srcOrd="4" destOrd="0" parTransId="{22A7679D-31CC-47E6-9AB3-606FB27E5FE9}" sibTransId="{BFA4B1E3-3C7D-4FC0-B4B6-6EC4733116C0}"/>
    <dgm:cxn modelId="{5E23CEEE-E398-4517-B60A-CF7F3086BEF9}" type="presOf" srcId="{0CDBF190-9E02-4BFC-944B-58D7BFEF0BE5}" destId="{4AE2A678-D985-4CE6-9AFC-394DEAFE7439}" srcOrd="0" destOrd="0" presId="urn:microsoft.com/office/officeart/2005/8/layout/chevron1"/>
    <dgm:cxn modelId="{DD293ED4-8845-4952-A3F3-F6DA49C507F5}" type="presOf" srcId="{341BB07F-54D8-440D-8148-926B5F411DBA}" destId="{52A61DF8-2CF2-4F04-8FF6-6A8B54847CA6}" srcOrd="0" destOrd="0" presId="urn:microsoft.com/office/officeart/2005/8/layout/chevron1"/>
    <dgm:cxn modelId="{A57AA0C5-284E-4813-BC86-B2506CBF233D}" srcId="{0CDBF190-9E02-4BFC-944B-58D7BFEF0BE5}" destId="{09A28C12-1568-4D58-A7A3-A73F99BC6153}" srcOrd="7" destOrd="0" parTransId="{FB4E2055-036E-4777-9137-006FA7F66359}" sibTransId="{D64D58F2-B6C6-469E-B0FB-F2456701ABCD}"/>
    <dgm:cxn modelId="{E3257EEF-4F2F-4581-BB0D-454954862BC8}" type="presOf" srcId="{6B731064-C9A2-445E-BA9B-80E41990A037}" destId="{6E1AF1E4-E484-4574-9103-37698E093F5D}" srcOrd="0" destOrd="0" presId="urn:microsoft.com/office/officeart/2005/8/layout/chevron1"/>
    <dgm:cxn modelId="{13430162-A04D-4921-A5A0-062F225DF246}" srcId="{0CDBF190-9E02-4BFC-944B-58D7BFEF0BE5}" destId="{5C9E2B13-8FFD-45FC-B32E-1F9027EA44BE}" srcOrd="2" destOrd="0" parTransId="{A5C9F534-66A2-4CFD-B2C0-1029CECFFEE7}" sibTransId="{38047813-9A5B-42C9-8BEC-119E3257FEC1}"/>
    <dgm:cxn modelId="{2F8378E9-7D88-4399-B08D-7B36644D9B06}" type="presParOf" srcId="{4AE2A678-D985-4CE6-9AFC-394DEAFE7439}" destId="{52A61DF8-2CF2-4F04-8FF6-6A8B54847CA6}" srcOrd="0" destOrd="0" presId="urn:microsoft.com/office/officeart/2005/8/layout/chevron1"/>
    <dgm:cxn modelId="{01CE5D6A-2DD7-409D-965D-F40741697DC5}" type="presParOf" srcId="{4AE2A678-D985-4CE6-9AFC-394DEAFE7439}" destId="{620F0205-26E2-4B0B-B8E4-E2229165FF0F}" srcOrd="1" destOrd="0" presId="urn:microsoft.com/office/officeart/2005/8/layout/chevron1"/>
    <dgm:cxn modelId="{688A00EB-CCC1-473F-B0B0-A749B267DDD2}" type="presParOf" srcId="{4AE2A678-D985-4CE6-9AFC-394DEAFE7439}" destId="{A7E00B22-654E-44BE-9718-5EECA279E482}" srcOrd="2" destOrd="0" presId="urn:microsoft.com/office/officeart/2005/8/layout/chevron1"/>
    <dgm:cxn modelId="{DE969A75-7C7F-4B5B-802B-96DF64FBB9AF}" type="presParOf" srcId="{4AE2A678-D985-4CE6-9AFC-394DEAFE7439}" destId="{FBC15C99-25A2-4DBC-87ED-C051A7973D8B}" srcOrd="3" destOrd="0" presId="urn:microsoft.com/office/officeart/2005/8/layout/chevron1"/>
    <dgm:cxn modelId="{495868E5-FB21-4CC3-9AC2-FF3F4CF56CD6}" type="presParOf" srcId="{4AE2A678-D985-4CE6-9AFC-394DEAFE7439}" destId="{46749333-364E-4F63-BE64-AB5411E97DAF}" srcOrd="4" destOrd="0" presId="urn:microsoft.com/office/officeart/2005/8/layout/chevron1"/>
    <dgm:cxn modelId="{CEC2E3DF-7018-4BE6-9A46-F944631022CC}" type="presParOf" srcId="{4AE2A678-D985-4CE6-9AFC-394DEAFE7439}" destId="{CA0149D0-5EE5-4B94-95BE-862B8F23ED20}" srcOrd="5" destOrd="0" presId="urn:microsoft.com/office/officeart/2005/8/layout/chevron1"/>
    <dgm:cxn modelId="{4B145CCF-9961-4C9B-A245-BC1C1A54D7A6}" type="presParOf" srcId="{4AE2A678-D985-4CE6-9AFC-394DEAFE7439}" destId="{C46AF87C-BEA4-4C93-840E-BC40C1A6EBEB}" srcOrd="6" destOrd="0" presId="urn:microsoft.com/office/officeart/2005/8/layout/chevron1"/>
    <dgm:cxn modelId="{DF82432A-935F-4977-B43F-E7FCEFB08475}" type="presParOf" srcId="{4AE2A678-D985-4CE6-9AFC-394DEAFE7439}" destId="{76534141-C12C-40FA-A68F-BFDD0AF5FC3F}" srcOrd="7" destOrd="0" presId="urn:microsoft.com/office/officeart/2005/8/layout/chevron1"/>
    <dgm:cxn modelId="{B7C352A6-3B6A-4F0C-8D6A-223173277462}" type="presParOf" srcId="{4AE2A678-D985-4CE6-9AFC-394DEAFE7439}" destId="{29A72189-5547-4A52-BF33-FC3D99D04B36}" srcOrd="8" destOrd="0" presId="urn:microsoft.com/office/officeart/2005/8/layout/chevron1"/>
    <dgm:cxn modelId="{E69B4587-017D-4DE2-A666-564EC3CF960C}" type="presParOf" srcId="{4AE2A678-D985-4CE6-9AFC-394DEAFE7439}" destId="{50DF0B05-F425-450F-8A07-5C8C4BEE15A8}" srcOrd="9" destOrd="0" presId="urn:microsoft.com/office/officeart/2005/8/layout/chevron1"/>
    <dgm:cxn modelId="{FB6107E6-72DD-4B08-82C1-479D92D35D36}" type="presParOf" srcId="{4AE2A678-D985-4CE6-9AFC-394DEAFE7439}" destId="{6E1AF1E4-E484-4574-9103-37698E093F5D}" srcOrd="10" destOrd="0" presId="urn:microsoft.com/office/officeart/2005/8/layout/chevron1"/>
    <dgm:cxn modelId="{60959BF0-477D-4726-AB3E-005362AA9127}" type="presParOf" srcId="{4AE2A678-D985-4CE6-9AFC-394DEAFE7439}" destId="{4051598D-2DFE-4DFA-B24E-A99A599D1100}" srcOrd="11" destOrd="0" presId="urn:microsoft.com/office/officeart/2005/8/layout/chevron1"/>
    <dgm:cxn modelId="{12FF7614-2DB7-4FA6-A680-5C8CBEAD343E}" type="presParOf" srcId="{4AE2A678-D985-4CE6-9AFC-394DEAFE7439}" destId="{C1766C1F-B9B0-48F2-BC43-110FE6B3E86C}" srcOrd="12" destOrd="0" presId="urn:microsoft.com/office/officeart/2005/8/layout/chevron1"/>
    <dgm:cxn modelId="{2A345306-DF7A-487D-AC56-E05F2C4CCA61}" type="presParOf" srcId="{4AE2A678-D985-4CE6-9AFC-394DEAFE7439}" destId="{F6741654-D232-4B63-AF37-51945658CE03}" srcOrd="13" destOrd="0" presId="urn:microsoft.com/office/officeart/2005/8/layout/chevron1"/>
    <dgm:cxn modelId="{6FBFB6A7-B901-4B7D-B628-DCB6CFD54AF9}" type="presParOf" srcId="{4AE2A678-D985-4CE6-9AFC-394DEAFE7439}" destId="{3E3EA792-33C3-480F-8770-C7F9E45B774E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61DF8-2CF2-4F04-8FF6-6A8B54847CA6}">
      <dsp:nvSpPr>
        <dsp:cNvPr id="0" name=""/>
        <dsp:cNvSpPr/>
      </dsp:nvSpPr>
      <dsp:spPr>
        <a:xfrm>
          <a:off x="1001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 smtClean="0">
              <a:ea typeface="Batang" panose="02030600000101010101" pitchFamily="18" charset="-127"/>
            </a:rPr>
            <a:t>November</a:t>
          </a:r>
          <a:r>
            <a:rPr lang="fr-CH" sz="1500" b="1" kern="1200" dirty="0" smtClean="0">
              <a:ea typeface="Batang" panose="02030600000101010101" pitchFamily="18" charset="-127"/>
            </a:rPr>
            <a:t> 2015</a:t>
          </a:r>
          <a:endParaRPr lang="en-GB" sz="1500" b="1" kern="1200" dirty="0"/>
        </a:p>
      </dsp:txBody>
      <dsp:txXfrm>
        <a:off x="321959" y="1854711"/>
        <a:ext cx="962875" cy="641916"/>
      </dsp:txXfrm>
    </dsp:sp>
    <dsp:sp modelId="{A7E00B22-654E-44BE-9718-5EECA279E482}">
      <dsp:nvSpPr>
        <dsp:cNvPr id="0" name=""/>
        <dsp:cNvSpPr/>
      </dsp:nvSpPr>
      <dsp:spPr>
        <a:xfrm>
          <a:off x="1445313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 smtClean="0"/>
            <a:t>October</a:t>
          </a:r>
          <a:r>
            <a:rPr lang="fr-CH" sz="1500" b="1" kern="1200" dirty="0" smtClean="0"/>
            <a:t> 2016</a:t>
          </a:r>
          <a:endParaRPr lang="en-GB" sz="1500" b="1" kern="1200" dirty="0"/>
        </a:p>
      </dsp:txBody>
      <dsp:txXfrm>
        <a:off x="1766271" y="1854711"/>
        <a:ext cx="962875" cy="641916"/>
      </dsp:txXfrm>
    </dsp:sp>
    <dsp:sp modelId="{46749333-364E-4F63-BE64-AB5411E97DAF}">
      <dsp:nvSpPr>
        <dsp:cNvPr id="0" name=""/>
        <dsp:cNvSpPr/>
      </dsp:nvSpPr>
      <dsp:spPr>
        <a:xfrm>
          <a:off x="2889625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b="1" kern="1200" dirty="0" smtClean="0"/>
            <a:t>April 2017</a:t>
          </a:r>
          <a:endParaRPr lang="en-GB" sz="1500" b="1" kern="1200" dirty="0"/>
        </a:p>
      </dsp:txBody>
      <dsp:txXfrm>
        <a:off x="3210583" y="1854711"/>
        <a:ext cx="962875" cy="641916"/>
      </dsp:txXfrm>
    </dsp:sp>
    <dsp:sp modelId="{C46AF87C-BEA4-4C93-840E-BC40C1A6EBEB}">
      <dsp:nvSpPr>
        <dsp:cNvPr id="0" name=""/>
        <dsp:cNvSpPr/>
      </dsp:nvSpPr>
      <dsp:spPr>
        <a:xfrm>
          <a:off x="4333938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b="1" kern="1200" dirty="0" smtClean="0"/>
            <a:t>March 2018</a:t>
          </a:r>
          <a:endParaRPr lang="en-GB" sz="1500" b="1" kern="1200" dirty="0"/>
        </a:p>
      </dsp:txBody>
      <dsp:txXfrm>
        <a:off x="4654896" y="1854711"/>
        <a:ext cx="962875" cy="641916"/>
      </dsp:txXfrm>
    </dsp:sp>
    <dsp:sp modelId="{29A72189-5547-4A52-BF33-FC3D99D04B36}">
      <dsp:nvSpPr>
        <dsp:cNvPr id="0" name=""/>
        <dsp:cNvSpPr/>
      </dsp:nvSpPr>
      <dsp:spPr>
        <a:xfrm>
          <a:off x="5778250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 smtClean="0"/>
            <a:t>June</a:t>
          </a:r>
          <a:r>
            <a:rPr lang="fr-CH" sz="1500" b="1" kern="1200" dirty="0" smtClean="0"/>
            <a:t> 2018</a:t>
          </a:r>
          <a:endParaRPr lang="en-GB" sz="1500" b="1" kern="1200" dirty="0"/>
        </a:p>
      </dsp:txBody>
      <dsp:txXfrm>
        <a:off x="6099208" y="1854711"/>
        <a:ext cx="962875" cy="641916"/>
      </dsp:txXfrm>
    </dsp:sp>
    <dsp:sp modelId="{6E1AF1E4-E484-4574-9103-37698E093F5D}">
      <dsp:nvSpPr>
        <dsp:cNvPr id="0" name=""/>
        <dsp:cNvSpPr/>
      </dsp:nvSpPr>
      <dsp:spPr>
        <a:xfrm>
          <a:off x="7222562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500" b="1" kern="1200" dirty="0" smtClean="0"/>
            <a:t>August 2018</a:t>
          </a:r>
          <a:endParaRPr lang="en-GB" sz="1500" b="1" kern="1200" dirty="0"/>
        </a:p>
      </dsp:txBody>
      <dsp:txXfrm>
        <a:off x="7543520" y="1854711"/>
        <a:ext cx="962875" cy="641916"/>
      </dsp:txXfrm>
    </dsp:sp>
    <dsp:sp modelId="{C1766C1F-B9B0-48F2-BC43-110FE6B3E86C}">
      <dsp:nvSpPr>
        <dsp:cNvPr id="0" name=""/>
        <dsp:cNvSpPr/>
      </dsp:nvSpPr>
      <dsp:spPr>
        <a:xfrm>
          <a:off x="8666875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dirty="0" smtClean="0"/>
            <a:t>March 2019</a:t>
          </a:r>
          <a:endParaRPr lang="en-GB" sz="1500" b="1" kern="1200" dirty="0"/>
        </a:p>
      </dsp:txBody>
      <dsp:txXfrm>
        <a:off x="8987833" y="1854711"/>
        <a:ext cx="962875" cy="641916"/>
      </dsp:txXfrm>
    </dsp:sp>
    <dsp:sp modelId="{3E3EA792-33C3-480F-8770-C7F9E45B774E}">
      <dsp:nvSpPr>
        <dsp:cNvPr id="0" name=""/>
        <dsp:cNvSpPr/>
      </dsp:nvSpPr>
      <dsp:spPr>
        <a:xfrm>
          <a:off x="10111187" y="1854711"/>
          <a:ext cx="1604791" cy="641916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1" kern="1200" noProof="0" dirty="0" smtClean="0"/>
            <a:t>June</a:t>
          </a:r>
          <a:r>
            <a:rPr lang="fr-CH" sz="1500" b="1" kern="1200" dirty="0" smtClean="0"/>
            <a:t> 2019</a:t>
          </a:r>
          <a:endParaRPr lang="en-GB" sz="1500" b="1" kern="1200" dirty="0"/>
        </a:p>
      </dsp:txBody>
      <dsp:txXfrm>
        <a:off x="10432145" y="1854711"/>
        <a:ext cx="962875" cy="641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E937-27A6-4108-8C0A-58DB7D45846F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99228-8919-4B9A-8281-27C8C199D7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59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BB9F6-4BA5-48CF-9E23-E66955A6DC2F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1C359-1CB7-4366-AC68-DD7DEF5D9D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67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74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84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660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30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664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442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62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92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8015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44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88DED-9641-4D19-B981-AE98CB40B91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90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871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2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15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351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04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8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1C359-1CB7-4366-AC68-DD7DEF5D9D7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73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459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549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494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278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918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342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332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322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657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062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163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12B8B-AA06-45DE-A1DC-AFD35F4F828D}" type="datetimeFigureOut">
              <a:rPr lang="es-ES_tradnl" smtClean="0"/>
              <a:t>29/01/2020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4028-44A3-425D-9D96-7129BB86E87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699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lo.org/wcmsp5/groups/public/---ed_norm/---relconf/documents/meetingdocument/wcms_711386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ilo.org/wcmsp5/groups/public/---ed_norm/---relconf/documents/meetingdocument/wcms_631807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lo.org/wcmsp5/groups/public/---ed_norm/---relconf/documents/meetingdocument/wcms_711575.pdf" TargetMode="External"/><Relationship Id="rId5" Type="http://schemas.openxmlformats.org/officeDocument/2006/relationships/hyperlink" Target="https://www.ilo.org/wcmsp5/groups/public/---ed_norm/---relconf/documents/meetingdocument/wcms_711570.pdf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s://www.ilo.org/global/topics/violence-harassment/lang--en/index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jpe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lo.org/wcmsp5/groups/public/---ed_norm/---relconf/documents/meetingdocument/wcms_711350.pdf" TargetMode="External"/><Relationship Id="rId5" Type="http://schemas.openxmlformats.org/officeDocument/2006/relationships/hyperlink" Target="https://www.ilo.org/wcmsp5/groups/public/@ed_norm/@relconf/documents/meetingdocument/wcms_711349.pdf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-1100604" y="-992575"/>
            <a:ext cx="3667026" cy="8359290"/>
            <a:chOff x="-1100604" y="-992575"/>
            <a:chExt cx="3667026" cy="8359290"/>
          </a:xfrm>
        </p:grpSpPr>
        <p:sp>
          <p:nvSpPr>
            <p:cNvPr id="8" name="Rectángulo 7"/>
            <p:cNvSpPr/>
            <p:nvPr/>
          </p:nvSpPr>
          <p:spPr>
            <a:xfrm>
              <a:off x="128788" y="-296215"/>
              <a:ext cx="953037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208680" y="-296215"/>
              <a:ext cx="247141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594824" y="1239253"/>
              <a:ext cx="125691" cy="61274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00604" y="-992575"/>
              <a:ext cx="3667026" cy="3652814"/>
            </a:xfrm>
            <a:prstGeom prst="rect">
              <a:avLst/>
            </a:prstGeom>
          </p:spPr>
        </p:pic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184" y="302503"/>
            <a:ext cx="2538920" cy="109833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720515" y="1908465"/>
            <a:ext cx="103195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Global Mandate to </a:t>
            </a:r>
            <a:r>
              <a:rPr lang="es-ES_tradnl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s-ES_tradnl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</a:t>
            </a:r>
            <a:r>
              <a:rPr lang="es-ES_tradnl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_tradnl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Harassment</a:t>
            </a:r>
            <a:r>
              <a:rPr lang="es-ES_tradnl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_tradnl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s-ES_tradnl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_tradnl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ES_tradnl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s-ES_tradnl" sz="4400" b="1" dirty="0">
                <a:latin typeface="Arial" panose="020B0604020202020204" pitchFamily="34" charset="0"/>
                <a:cs typeface="Arial" panose="020B0604020202020204" pitchFamily="34" charset="0"/>
              </a:rPr>
              <a:t>ILO </a:t>
            </a:r>
            <a:r>
              <a:rPr lang="es-ES_tradnl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Convention</a:t>
            </a:r>
            <a:r>
              <a:rPr lang="es-ES_tradnl" sz="44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_tradnl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No.190</a:t>
            </a:r>
            <a:r>
              <a:rPr lang="es-ES_tradnl" sz="4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s-ES_tradnl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s-ES_tradnl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r>
              <a:rPr lang="es-ES_tradnl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(No.206)</a:t>
            </a:r>
          </a:p>
          <a:p>
            <a:pPr algn="ctr"/>
            <a:endParaRPr lang="es-ES_tradnl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4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13" name="Grupo 12"/>
          <p:cNvGrpSpPr/>
          <p:nvPr/>
        </p:nvGrpSpPr>
        <p:grpSpPr>
          <a:xfrm>
            <a:off x="-1100604" y="-992575"/>
            <a:ext cx="10818417" cy="8359290"/>
            <a:chOff x="-1100604" y="-992575"/>
            <a:chExt cx="10818417" cy="8359290"/>
          </a:xfrm>
        </p:grpSpPr>
        <p:sp>
          <p:nvSpPr>
            <p:cNvPr id="14" name="CuadroTexto 13"/>
            <p:cNvSpPr txBox="1"/>
            <p:nvPr/>
          </p:nvSpPr>
          <p:spPr>
            <a:xfrm>
              <a:off x="1805317" y="-1651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INCLUSIVE</a:t>
              </a: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17" name="Rectángulo 16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8" name="Rectángulo 17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" name="Rectángulo 18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20" name="Imagen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16" name="CuadroTexto 15"/>
            <p:cNvSpPr txBox="1"/>
            <p:nvPr/>
          </p:nvSpPr>
          <p:spPr>
            <a:xfrm>
              <a:off x="2507763" y="787824"/>
              <a:ext cx="721005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one should be subject to violence and harassment</a:t>
              </a:r>
              <a:endParaRPr lang="es-ES_tradnl" sz="30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upo 3"/>
          <p:cNvGrpSpPr/>
          <p:nvPr/>
        </p:nvGrpSpPr>
        <p:grpSpPr>
          <a:xfrm>
            <a:off x="2200380" y="1666735"/>
            <a:ext cx="9036380" cy="1446550"/>
            <a:chOff x="1923775" y="1520683"/>
            <a:chExt cx="4087211" cy="1446550"/>
          </a:xfrm>
        </p:grpSpPr>
        <p:sp>
          <p:nvSpPr>
            <p:cNvPr id="3" name="Rectángulo 2"/>
            <p:cNvSpPr/>
            <p:nvPr/>
          </p:nvSpPr>
          <p:spPr>
            <a:xfrm>
              <a:off x="2134190" y="1915341"/>
              <a:ext cx="3876796" cy="6463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 marL="182563"/>
              <a:r>
                <a:rPr lang="en-US" dirty="0" smtClean="0"/>
                <a:t>The Convention applies to </a:t>
              </a:r>
              <a:r>
                <a:rPr lang="en-US" b="1" dirty="0" smtClean="0"/>
                <a:t>all sectors, </a:t>
              </a:r>
              <a:r>
                <a:rPr lang="en-US" dirty="0" smtClean="0"/>
                <a:t>whether</a:t>
              </a:r>
              <a:r>
                <a:rPr lang="en-US" b="1" dirty="0" smtClean="0"/>
                <a:t> </a:t>
              </a:r>
              <a:r>
                <a:rPr lang="en-US" dirty="0" smtClean="0"/>
                <a:t>private </a:t>
              </a:r>
              <a:r>
                <a:rPr lang="en-US" dirty="0"/>
                <a:t>or </a:t>
              </a:r>
              <a:r>
                <a:rPr lang="en-US" dirty="0" smtClean="0"/>
                <a:t>public, in the formal </a:t>
              </a:r>
              <a:r>
                <a:rPr lang="en-US" dirty="0"/>
                <a:t>and informal economy, </a:t>
              </a:r>
              <a:r>
                <a:rPr lang="en-US" dirty="0" smtClean="0"/>
                <a:t>and whether in </a:t>
              </a:r>
              <a:r>
                <a:rPr lang="en-US" dirty="0"/>
                <a:t>urban or rural areas.</a:t>
              </a:r>
              <a:endParaRPr lang="es-ES_tradnl" dirty="0"/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1923775" y="1520683"/>
              <a:ext cx="644727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88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 2" panose="05020102010507070707" pitchFamily="18" charset="2"/>
                </a:rPr>
                <a:t></a:t>
              </a:r>
              <a:endParaRPr lang="es-ES_tradnl" sz="8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2200380" y="2762509"/>
            <a:ext cx="9036379" cy="2600712"/>
            <a:chOff x="1452142" y="2551599"/>
            <a:chExt cx="9036379" cy="2600712"/>
          </a:xfrm>
        </p:grpSpPr>
        <p:sp>
          <p:nvSpPr>
            <p:cNvPr id="2" name="Rectángulo 1"/>
            <p:cNvSpPr/>
            <p:nvPr/>
          </p:nvSpPr>
          <p:spPr>
            <a:xfrm>
              <a:off x="1917346" y="2843987"/>
              <a:ext cx="8571175" cy="23083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marL="269875"/>
              <a:r>
                <a:rPr lang="en-US" b="1" dirty="0" smtClean="0"/>
                <a:t>The Convention protects workers </a:t>
              </a:r>
              <a:r>
                <a:rPr lang="en-US" b="1" dirty="0"/>
                <a:t>and other persons in the world of </a:t>
              </a:r>
              <a:r>
                <a:rPr lang="en-US" b="1" dirty="0" smtClean="0"/>
                <a:t>work</a:t>
              </a:r>
              <a:r>
                <a:rPr lang="en-US" dirty="0" smtClean="0"/>
                <a:t>:</a:t>
              </a:r>
            </a:p>
            <a:p>
              <a:pPr marL="627063" indent="-269875">
                <a:buFont typeface="Arial" panose="020B0604020202020204" pitchFamily="34" charset="0"/>
                <a:buChar char="•"/>
              </a:pPr>
              <a:r>
                <a:rPr lang="en-US" dirty="0" smtClean="0"/>
                <a:t>employees as defined </a:t>
              </a:r>
              <a:r>
                <a:rPr lang="en-US" dirty="0"/>
                <a:t>by national law and </a:t>
              </a:r>
              <a:r>
                <a:rPr lang="en-US" dirty="0" smtClean="0"/>
                <a:t>practice</a:t>
              </a:r>
            </a:p>
            <a:p>
              <a:pPr marL="627063" indent="-269875">
                <a:buFont typeface="Arial" panose="020B0604020202020204" pitchFamily="34" charset="0"/>
                <a:buChar char="•"/>
              </a:pPr>
              <a:r>
                <a:rPr lang="en-US" dirty="0" smtClean="0"/>
                <a:t>persons </a:t>
              </a:r>
              <a:r>
                <a:rPr lang="en-US" dirty="0"/>
                <a:t>working irrespective of their contractual </a:t>
              </a:r>
              <a:r>
                <a:rPr lang="en-US" dirty="0" smtClean="0"/>
                <a:t>status</a:t>
              </a:r>
            </a:p>
            <a:p>
              <a:pPr marL="627063" indent="-269875">
                <a:buFont typeface="Arial" panose="020B0604020202020204" pitchFamily="34" charset="0"/>
                <a:buChar char="•"/>
              </a:pPr>
              <a:r>
                <a:rPr lang="en-US" dirty="0" smtClean="0"/>
                <a:t>persons </a:t>
              </a:r>
              <a:r>
                <a:rPr lang="en-US" dirty="0"/>
                <a:t>in training, including interns and </a:t>
              </a:r>
              <a:r>
                <a:rPr lang="en-US" dirty="0" smtClean="0"/>
                <a:t>apprentices</a:t>
              </a:r>
            </a:p>
            <a:p>
              <a:pPr marL="627063" indent="-269875">
                <a:buFont typeface="Arial" panose="020B0604020202020204" pitchFamily="34" charset="0"/>
                <a:buChar char="•"/>
              </a:pPr>
              <a:r>
                <a:rPr lang="en-US" dirty="0" smtClean="0"/>
                <a:t>workers </a:t>
              </a:r>
              <a:r>
                <a:rPr lang="en-US" dirty="0"/>
                <a:t>whose employment has been </a:t>
              </a:r>
              <a:r>
                <a:rPr lang="en-US" dirty="0" smtClean="0"/>
                <a:t>terminated</a:t>
              </a:r>
            </a:p>
            <a:p>
              <a:pPr marL="627063" indent="-269875">
                <a:buFont typeface="Arial" panose="020B0604020202020204" pitchFamily="34" charset="0"/>
                <a:buChar char="•"/>
              </a:pPr>
              <a:r>
                <a:rPr lang="en-US" dirty="0" smtClean="0"/>
                <a:t>volunteers</a:t>
              </a:r>
            </a:p>
            <a:p>
              <a:pPr marL="627063" indent="-269875">
                <a:buFont typeface="Arial" panose="020B0604020202020204" pitchFamily="34" charset="0"/>
                <a:buChar char="•"/>
              </a:pPr>
              <a:r>
                <a:rPr lang="en-US" dirty="0" smtClean="0"/>
                <a:t>jobseekers </a:t>
              </a:r>
              <a:r>
                <a:rPr lang="en-US" dirty="0"/>
                <a:t>and job </a:t>
              </a:r>
              <a:r>
                <a:rPr lang="en-US" dirty="0" smtClean="0"/>
                <a:t>applicants</a:t>
              </a:r>
            </a:p>
            <a:p>
              <a:pPr marL="627063" indent="-269875">
                <a:buFont typeface="Arial" panose="020B0604020202020204" pitchFamily="34" charset="0"/>
                <a:buChar char="•"/>
              </a:pPr>
              <a:r>
                <a:rPr lang="en-US" dirty="0" smtClean="0"/>
                <a:t>individuals </a:t>
              </a:r>
              <a:r>
                <a:rPr lang="en-US" dirty="0"/>
                <a:t>exercising the authority, duties or responsibilities of an employer</a:t>
              </a:r>
              <a:endParaRPr lang="es-ES_tradnl" dirty="0"/>
            </a:p>
          </p:txBody>
        </p:sp>
        <p:sp>
          <p:nvSpPr>
            <p:cNvPr id="34" name="CuadroTexto 33"/>
            <p:cNvSpPr txBox="1"/>
            <p:nvPr/>
          </p:nvSpPr>
          <p:spPr>
            <a:xfrm>
              <a:off x="1452142" y="2551599"/>
              <a:ext cx="93040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8800" b="1" dirty="0" smtClean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 2" panose="05020102010507070707" pitchFamily="18" charset="2"/>
                </a:rPr>
                <a:t></a:t>
              </a:r>
              <a:endParaRPr lang="es-ES_tradnl" sz="8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288350" y="5411450"/>
            <a:ext cx="8948409" cy="1446550"/>
            <a:chOff x="2288350" y="5411450"/>
            <a:chExt cx="8948409" cy="1446550"/>
          </a:xfrm>
        </p:grpSpPr>
        <p:sp>
          <p:nvSpPr>
            <p:cNvPr id="22" name="Rectángulo 21"/>
            <p:cNvSpPr/>
            <p:nvPr/>
          </p:nvSpPr>
          <p:spPr>
            <a:xfrm>
              <a:off x="2665584" y="5664869"/>
              <a:ext cx="8571175" cy="92333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marL="361950">
                <a:tabLst>
                  <a:tab pos="4667250" algn="r"/>
                </a:tabLst>
              </a:pPr>
              <a:r>
                <a:rPr lang="en-US" dirty="0" smtClean="0"/>
                <a:t>The Convention requires Members to take into account violence and harassment involving </a:t>
              </a:r>
              <a:r>
                <a:rPr lang="en-US" b="1" dirty="0" smtClean="0"/>
                <a:t>third parties</a:t>
              </a:r>
              <a:r>
                <a:rPr lang="en-US" dirty="0" smtClean="0"/>
                <a:t>, where applicable, when adopting an inclusive, integrated and </a:t>
              </a:r>
              <a:r>
                <a:rPr lang="en-US" dirty="0"/>
                <a:t>gender-responsive </a:t>
              </a:r>
              <a:r>
                <a:rPr lang="en-US" dirty="0" smtClean="0"/>
                <a:t>approach</a:t>
              </a:r>
              <a:endParaRPr lang="es-ES_tradnl" dirty="0"/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2288350" y="5411450"/>
              <a:ext cx="147144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88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 2" panose="05020102010507070707" pitchFamily="18" charset="2"/>
                </a:rPr>
                <a:t></a:t>
              </a:r>
              <a:endParaRPr lang="es-ES_tradnl" sz="8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421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18" name="Grupo 17"/>
          <p:cNvGrpSpPr/>
          <p:nvPr/>
        </p:nvGrpSpPr>
        <p:grpSpPr>
          <a:xfrm>
            <a:off x="-1100604" y="-992575"/>
            <a:ext cx="11520863" cy="8359290"/>
            <a:chOff x="-1100604" y="-992575"/>
            <a:chExt cx="11520863" cy="8359290"/>
          </a:xfrm>
        </p:grpSpPr>
        <p:sp>
          <p:nvSpPr>
            <p:cNvPr id="19" name="CuadroTexto 18"/>
            <p:cNvSpPr txBox="1"/>
            <p:nvPr/>
          </p:nvSpPr>
          <p:spPr>
            <a:xfrm>
              <a:off x="1805317" y="-1651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WHERE AND WHEN</a:t>
              </a:r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22" name="Rectángulo 21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3" name="Rectángulo 22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4" name="Rectángulo 23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25" name="Imagen 2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1" name="CuadroTexto 20"/>
            <p:cNvSpPr txBox="1"/>
            <p:nvPr/>
          </p:nvSpPr>
          <p:spPr>
            <a:xfrm>
              <a:off x="3210209" y="625532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err="1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Protected</a:t>
              </a:r>
              <a:endParaRPr lang="es-ES_tradnl" sz="5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87304"/>
              </p:ext>
            </p:extLst>
          </p:nvPr>
        </p:nvGraphicFramePr>
        <p:xfrm>
          <a:off x="2017765" y="2196431"/>
          <a:ext cx="10067454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2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09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Violence and harassment in the world of work</a:t>
                      </a:r>
                      <a:endParaRPr lang="en-US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noProof="0" dirty="0"/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023">
                <a:tc>
                  <a:txBody>
                    <a:bodyPr/>
                    <a:lstStyle/>
                    <a:p>
                      <a:r>
                        <a:rPr lang="en-US" sz="2400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Occurring in the course of, </a:t>
                      </a:r>
                    </a:p>
                    <a:p>
                      <a:r>
                        <a:rPr lang="en-US" sz="2400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linked with or</a:t>
                      </a:r>
                    </a:p>
                    <a:p>
                      <a:r>
                        <a:rPr lang="en-US" sz="2400" i="1" kern="120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arising out of work:</a:t>
                      </a:r>
                      <a:endParaRPr lang="en-US" sz="2400" i="1" kern="1200" noProof="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noProof="0" dirty="0" smtClean="0"/>
                        <a:t>The workplace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noProof="0" dirty="0" smtClean="0"/>
                        <a:t>Public and private spaces, where they are a place of work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noProof="0" dirty="0" smtClean="0"/>
                        <a:t>Places where</a:t>
                      </a:r>
                      <a:r>
                        <a:rPr lang="en-US" sz="2200" baseline="0" noProof="0" dirty="0" smtClean="0"/>
                        <a:t> worker is paid, takes a rest break or a meal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noProof="0" dirty="0" smtClean="0"/>
                        <a:t>Sanitary, washing and changing facilities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noProof="0" dirty="0" smtClean="0"/>
                        <a:t>Work-related trips, travel, training, events or social activities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noProof="0" dirty="0" smtClean="0"/>
                        <a:t>Through work-related communications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baseline="0" noProof="0" dirty="0" smtClean="0"/>
                        <a:t>Employer-provided accommodation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smtClean="0"/>
                        <a:t>Commuting to and from work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200" noProof="0" dirty="0"/>
                    </a:p>
                  </a:txBody>
                  <a:tcPr marL="121920" marR="121920" marT="60960" marB="609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51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>
            <a:off x="-859303" y="-678766"/>
            <a:ext cx="11908303" cy="8187840"/>
            <a:chOff x="-1100603" y="-821125"/>
            <a:chExt cx="11908303" cy="8187840"/>
          </a:xfrm>
        </p:grpSpPr>
        <p:sp>
          <p:nvSpPr>
            <p:cNvPr id="14" name="CuadroTexto 13"/>
            <p:cNvSpPr txBox="1"/>
            <p:nvPr/>
          </p:nvSpPr>
          <p:spPr>
            <a:xfrm>
              <a:off x="1805316" y="-16513"/>
              <a:ext cx="900238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6000" b="1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Integrated</a:t>
              </a:r>
              <a:endParaRPr lang="es-ES_tradnl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-1100603" y="-821125"/>
              <a:ext cx="3667026" cy="8187840"/>
              <a:chOff x="-1100603" y="-821125"/>
              <a:chExt cx="3667026" cy="8187840"/>
            </a:xfrm>
          </p:grpSpPr>
          <p:sp>
            <p:nvSpPr>
              <p:cNvPr id="17" name="Rectángulo 16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8" name="Rectángulo 17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" name="Rectángulo 18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20" name="Imagen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3" y="-82112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16" name="CuadroTexto 15"/>
            <p:cNvSpPr txBox="1"/>
            <p:nvPr/>
          </p:nvSpPr>
          <p:spPr>
            <a:xfrm>
              <a:off x="2425954" y="908014"/>
              <a:ext cx="82245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400" b="1" dirty="0" err="1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Range</a:t>
              </a:r>
              <a:r>
                <a:rPr lang="es-ES_tradnl" sz="4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</a:t>
              </a:r>
              <a:r>
                <a:rPr lang="es-ES_tradnl" sz="4400" b="1" dirty="0" err="1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laws</a:t>
              </a:r>
              <a:r>
                <a:rPr lang="es-ES_tradnl" sz="4400" b="1" dirty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_tradnl" sz="4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s-ES_tradnl" sz="4400" b="1" dirty="0" err="1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policies</a:t>
              </a:r>
              <a:endParaRPr lang="es-ES_tradnl" sz="4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3" name="CuadroTexto 32"/>
          <p:cNvSpPr txBox="1"/>
          <p:nvPr/>
        </p:nvSpPr>
        <p:spPr>
          <a:xfrm>
            <a:off x="2178411" y="2884109"/>
            <a:ext cx="7683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</a:t>
            </a:r>
            <a:endParaRPr lang="es-ES_tradnl" sz="8800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934578" y="2038849"/>
            <a:ext cx="8571175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627063" indent="-269875">
              <a:buFont typeface="Arial" panose="020B0604020202020204" pitchFamily="34" charset="0"/>
              <a:buChar char="•"/>
            </a:pPr>
            <a:r>
              <a:rPr lang="en-US" sz="4000" dirty="0" err="1" smtClean="0"/>
              <a:t>Labour</a:t>
            </a:r>
            <a:r>
              <a:rPr lang="en-US" sz="4000" dirty="0" smtClean="0"/>
              <a:t> and </a:t>
            </a:r>
            <a:r>
              <a:rPr lang="en-US" sz="4000" dirty="0" smtClean="0"/>
              <a:t>employment, including fundamental principles and rights at work</a:t>
            </a:r>
            <a:endParaRPr lang="en-US" sz="4000" dirty="0" smtClean="0"/>
          </a:p>
          <a:p>
            <a:pPr marL="627063" indent="-269875">
              <a:buFont typeface="Arial" panose="020B0604020202020204" pitchFamily="34" charset="0"/>
              <a:buChar char="•"/>
            </a:pPr>
            <a:r>
              <a:rPr lang="en-US" sz="4000" dirty="0" smtClean="0"/>
              <a:t>Equality and non-discrimination</a:t>
            </a:r>
          </a:p>
          <a:p>
            <a:pPr marL="627063" indent="-269875">
              <a:buFont typeface="Arial" panose="020B0604020202020204" pitchFamily="34" charset="0"/>
              <a:buChar char="•"/>
            </a:pPr>
            <a:r>
              <a:rPr lang="en-US" sz="4000" dirty="0" smtClean="0"/>
              <a:t>Occupational safety and health</a:t>
            </a:r>
          </a:p>
          <a:p>
            <a:pPr marL="627063" indent="-269875">
              <a:buFont typeface="Arial" panose="020B0604020202020204" pitchFamily="34" charset="0"/>
              <a:buChar char="•"/>
            </a:pPr>
            <a:r>
              <a:rPr lang="en-US" sz="4000" dirty="0" smtClean="0"/>
              <a:t>Migration</a:t>
            </a:r>
          </a:p>
          <a:p>
            <a:pPr marL="627063" indent="-269875">
              <a:buFont typeface="Arial" panose="020B0604020202020204" pitchFamily="34" charset="0"/>
              <a:buChar char="•"/>
            </a:pPr>
            <a:r>
              <a:rPr lang="en-US" sz="4000" dirty="0" smtClean="0"/>
              <a:t>Criminal</a:t>
            </a:r>
          </a:p>
        </p:txBody>
      </p:sp>
    </p:spTree>
    <p:extLst>
      <p:ext uri="{BB962C8B-B14F-4D97-AF65-F5344CB8AC3E}">
        <p14:creationId xmlns:p14="http://schemas.microsoft.com/office/powerpoint/2010/main" val="3025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-1100604" y="-992575"/>
            <a:ext cx="3667026" cy="8359290"/>
            <a:chOff x="-1100604" y="-992575"/>
            <a:chExt cx="3667026" cy="8359290"/>
          </a:xfrm>
        </p:grpSpPr>
        <p:sp>
          <p:nvSpPr>
            <p:cNvPr id="5" name="Rectángulo 4"/>
            <p:cNvSpPr/>
            <p:nvPr/>
          </p:nvSpPr>
          <p:spPr>
            <a:xfrm>
              <a:off x="128788" y="-296215"/>
              <a:ext cx="953037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1208680" y="-296215"/>
              <a:ext cx="247141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594824" y="1239253"/>
              <a:ext cx="125691" cy="61274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00604" y="-992575"/>
              <a:ext cx="3667026" cy="3652814"/>
            </a:xfrm>
            <a:prstGeom prst="rect">
              <a:avLst/>
            </a:prstGeom>
          </p:spPr>
        </p:pic>
      </p:grpSp>
      <p:sp>
        <p:nvSpPr>
          <p:cNvPr id="47" name="Rectángulo 46"/>
          <p:cNvSpPr/>
          <p:nvPr/>
        </p:nvSpPr>
        <p:spPr>
          <a:xfrm>
            <a:off x="2311217" y="1461564"/>
            <a:ext cx="9240096" cy="44012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Gender-based</a:t>
            </a:r>
            <a:r>
              <a:rPr lang="fr-CH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violence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harassment</a:t>
            </a:r>
          </a:p>
          <a:p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 stereotypes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H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Discrimination – multiple and </a:t>
            </a:r>
            <a:r>
              <a:rPr lang="fr-CH" sz="2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intersecting</a:t>
            </a:r>
            <a:r>
              <a:rPr lang="fr-CH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endParaRPr lang="fr-CH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Gender-based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endParaRPr lang="en-GB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945" y="108345"/>
            <a:ext cx="7096359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1" name="Grupo 20"/>
          <p:cNvGrpSpPr/>
          <p:nvPr/>
        </p:nvGrpSpPr>
        <p:grpSpPr>
          <a:xfrm>
            <a:off x="-1100604" y="-992575"/>
            <a:ext cx="11881814" cy="8359290"/>
            <a:chOff x="-1100604" y="-992575"/>
            <a:chExt cx="11881814" cy="8359290"/>
          </a:xfrm>
        </p:grpSpPr>
        <p:sp>
          <p:nvSpPr>
            <p:cNvPr id="22" name="CuadroTexto 21"/>
            <p:cNvSpPr txBox="1"/>
            <p:nvPr/>
          </p:nvSpPr>
          <p:spPr>
            <a:xfrm>
              <a:off x="1805317" y="-1651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</a:t>
              </a:r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27" name="Rectángulo 26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9" name="Rectángulo 28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0" name="Rectángulo 29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1" name="Imagen 3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6" name="CuadroTexto 25"/>
            <p:cNvSpPr txBox="1"/>
            <p:nvPr/>
          </p:nvSpPr>
          <p:spPr>
            <a:xfrm>
              <a:off x="2449103" y="616823"/>
              <a:ext cx="83321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IT ADDRESSED?</a:t>
              </a:r>
              <a:endParaRPr lang="es-ES_tradnl" sz="5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3600133" y="2273297"/>
            <a:ext cx="680661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PREVENTION AND PROTECTION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600134" y="3386496"/>
            <a:ext cx="6806609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ENFORCEMENT </a:t>
            </a:r>
            <a:r>
              <a:rPr lang="en-US" sz="3200" b="1" dirty="0" smtClean="0"/>
              <a:t>AND REMEDIES</a:t>
            </a:r>
            <a:endParaRPr lang="en-US" sz="3200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600133" y="4558631"/>
            <a:ext cx="680661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GUIDANCE </a:t>
            </a:r>
            <a:r>
              <a:rPr lang="en-US" sz="3200" b="1" dirty="0" smtClean="0"/>
              <a:t>AND TRAINING</a:t>
            </a:r>
            <a:endParaRPr lang="en-US" sz="32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2938284" y="2057854"/>
            <a:ext cx="661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ES_tradnl" sz="6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938283" y="3171053"/>
            <a:ext cx="661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2938282" y="4281633"/>
            <a:ext cx="661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_tradnl" sz="6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1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1" name="Grupo 20"/>
          <p:cNvGrpSpPr/>
          <p:nvPr/>
        </p:nvGrpSpPr>
        <p:grpSpPr>
          <a:xfrm>
            <a:off x="-1100604" y="-992575"/>
            <a:ext cx="11881814" cy="8359290"/>
            <a:chOff x="-1100604" y="-992575"/>
            <a:chExt cx="11881814" cy="8359290"/>
          </a:xfrm>
        </p:grpSpPr>
        <p:sp>
          <p:nvSpPr>
            <p:cNvPr id="22" name="CuadroTexto 21"/>
            <p:cNvSpPr txBox="1"/>
            <p:nvPr/>
          </p:nvSpPr>
          <p:spPr>
            <a:xfrm>
              <a:off x="1805317" y="-1651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</a:t>
              </a:r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27" name="Rectángulo 26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9" name="Rectángulo 28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0" name="Rectángulo 29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1" name="Imagen 3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6" name="CuadroTexto 25"/>
            <p:cNvSpPr txBox="1"/>
            <p:nvPr/>
          </p:nvSpPr>
          <p:spPr>
            <a:xfrm>
              <a:off x="2449103" y="616823"/>
              <a:ext cx="83321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IT ADDRESSED?</a:t>
              </a:r>
            </a:p>
          </p:txBody>
        </p:sp>
      </p:grpSp>
      <p:sp>
        <p:nvSpPr>
          <p:cNvPr id="17" name="Rectangle 6">
            <a:extLst>
              <a:ext uri="{FF2B5EF4-FFF2-40B4-BE49-F238E27FC236}">
                <a16:creationId xmlns:a16="http://schemas.microsoft.com/office/drawing/2014/main" id="{A8F024A9-3357-6943-8E3E-FFB2C1FBE562}"/>
              </a:ext>
            </a:extLst>
          </p:cNvPr>
          <p:cNvSpPr/>
          <p:nvPr/>
        </p:nvSpPr>
        <p:spPr>
          <a:xfrm>
            <a:off x="2112862" y="2660239"/>
            <a:ext cx="2229183" cy="222085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PREVENTION AND </a:t>
            </a:r>
            <a:r>
              <a:rPr lang="en-US" sz="2800" b="1" dirty="0" smtClean="0">
                <a:solidFill>
                  <a:srgbClr val="002060"/>
                </a:solidFill>
              </a:rPr>
              <a:t>PROTECTION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(Art. 7-9 C190 and §§ 6-13 R206)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10869BED-6A6B-D64E-86EC-1ABBC73BBA23}"/>
              </a:ext>
            </a:extLst>
          </p:cNvPr>
          <p:cNvSpPr/>
          <p:nvPr/>
        </p:nvSpPr>
        <p:spPr>
          <a:xfrm>
            <a:off x="5826642" y="1665382"/>
            <a:ext cx="4954568" cy="49432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Definition and </a:t>
            </a:r>
            <a:r>
              <a:rPr lang="en-US" sz="2200" dirty="0" smtClean="0">
                <a:solidFill>
                  <a:srgbClr val="002060"/>
                </a:solidFill>
              </a:rPr>
              <a:t>prohibition (Art. 7)</a:t>
            </a:r>
            <a:endParaRPr lang="en-US" sz="2200" dirty="0">
              <a:solidFill>
                <a:srgbClr val="002060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Identifying groups sectors, occupations or work arrangements </a:t>
            </a:r>
            <a:r>
              <a:rPr lang="en-US" sz="2200" dirty="0">
                <a:solidFill>
                  <a:srgbClr val="002060"/>
                </a:solidFill>
              </a:rPr>
              <a:t>more </a:t>
            </a:r>
            <a:r>
              <a:rPr lang="en-US" sz="2200" dirty="0" smtClean="0">
                <a:solidFill>
                  <a:srgbClr val="002060"/>
                </a:solidFill>
              </a:rPr>
              <a:t>exposed (Art. 8; see also Art. 9, 10, 11 and 13 R206)</a:t>
            </a:r>
            <a:endParaRPr lang="en-US" sz="2200" dirty="0">
              <a:solidFill>
                <a:srgbClr val="002060"/>
              </a:solidFill>
            </a:endParaRP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Preventing </a:t>
            </a:r>
            <a:r>
              <a:rPr lang="en-US" sz="2200" dirty="0" smtClean="0">
                <a:solidFill>
                  <a:srgbClr val="002060"/>
                </a:solidFill>
              </a:rPr>
              <a:t>(Art. 9, and Art. 8 R206)</a:t>
            </a: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Adopting workplace policies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Taking into account </a:t>
            </a:r>
            <a:r>
              <a:rPr lang="en-US" sz="2200" dirty="0" smtClean="0">
                <a:solidFill>
                  <a:srgbClr val="002060"/>
                </a:solidFill>
              </a:rPr>
              <a:t>violence and harassment and </a:t>
            </a:r>
            <a:r>
              <a:rPr lang="en-US" sz="2200" dirty="0" smtClean="0">
                <a:solidFill>
                  <a:srgbClr val="002060"/>
                </a:solidFill>
              </a:rPr>
              <a:t>associated psychosocial risks in the management of OSH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Introducing </a:t>
            </a:r>
            <a:r>
              <a:rPr lang="en-US" sz="2200" dirty="0" smtClean="0">
                <a:solidFill>
                  <a:srgbClr val="002060"/>
                </a:solidFill>
              </a:rPr>
              <a:t>violence and harassment in </a:t>
            </a:r>
            <a:r>
              <a:rPr lang="en-US" sz="2200" dirty="0">
                <a:solidFill>
                  <a:srgbClr val="002060"/>
                </a:solidFill>
              </a:rPr>
              <a:t>OSH and risk-assessments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rgbClr val="002060"/>
                </a:solidFill>
              </a:rPr>
              <a:t>Providing training and information</a:t>
            </a:r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9C2CB5D7-3DA5-7440-B949-DF14968CB08C}"/>
              </a:ext>
            </a:extLst>
          </p:cNvPr>
          <p:cNvSpPr/>
          <p:nvPr/>
        </p:nvSpPr>
        <p:spPr>
          <a:xfrm>
            <a:off x="4342045" y="3219766"/>
            <a:ext cx="1484597" cy="63096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1" name="Grupo 20"/>
          <p:cNvGrpSpPr/>
          <p:nvPr/>
        </p:nvGrpSpPr>
        <p:grpSpPr>
          <a:xfrm>
            <a:off x="-1100604" y="-992575"/>
            <a:ext cx="11881814" cy="8359290"/>
            <a:chOff x="-1100604" y="-992575"/>
            <a:chExt cx="11881814" cy="8359290"/>
          </a:xfrm>
        </p:grpSpPr>
        <p:sp>
          <p:nvSpPr>
            <p:cNvPr id="22" name="CuadroTexto 21"/>
            <p:cNvSpPr txBox="1"/>
            <p:nvPr/>
          </p:nvSpPr>
          <p:spPr>
            <a:xfrm>
              <a:off x="1805317" y="-1651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</a:t>
              </a:r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27" name="Rectángulo 26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9" name="Rectángulo 28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0" name="Rectángulo 29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1" name="Imagen 3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6" name="CuadroTexto 25"/>
            <p:cNvSpPr txBox="1"/>
            <p:nvPr/>
          </p:nvSpPr>
          <p:spPr>
            <a:xfrm>
              <a:off x="2449103" y="616823"/>
              <a:ext cx="83321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IT ADDRESSED?</a:t>
              </a:r>
            </a:p>
          </p:txBody>
        </p:sp>
      </p:grpSp>
      <p:sp>
        <p:nvSpPr>
          <p:cNvPr id="17" name="Rectangle 6">
            <a:extLst>
              <a:ext uri="{FF2B5EF4-FFF2-40B4-BE49-F238E27FC236}">
                <a16:creationId xmlns:a16="http://schemas.microsoft.com/office/drawing/2014/main" id="{A8F024A9-3357-6943-8E3E-FFB2C1FBE562}"/>
              </a:ext>
            </a:extLst>
          </p:cNvPr>
          <p:cNvSpPr/>
          <p:nvPr/>
        </p:nvSpPr>
        <p:spPr>
          <a:xfrm>
            <a:off x="1805318" y="2660238"/>
            <a:ext cx="2536728" cy="26458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ENFORCEMENT 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AND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REMEDIES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(Art. 10 C190 and §§ 14 to 22 R206)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10869BED-6A6B-D64E-86EC-1ABBC73BBA23}"/>
              </a:ext>
            </a:extLst>
          </p:cNvPr>
          <p:cNvSpPr/>
          <p:nvPr/>
        </p:nvSpPr>
        <p:spPr>
          <a:xfrm>
            <a:off x="5826642" y="1665383"/>
            <a:ext cx="5571460" cy="49055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Safe, fair, effective and gender-responsive reporting </a:t>
            </a:r>
            <a:r>
              <a:rPr lang="en-US" sz="2400" dirty="0">
                <a:solidFill>
                  <a:srgbClr val="002060"/>
                </a:solidFill>
              </a:rPr>
              <a:t>and dispute resolution mechanisms </a:t>
            </a:r>
            <a:r>
              <a:rPr lang="en-US" sz="2400" dirty="0" smtClean="0">
                <a:solidFill>
                  <a:srgbClr val="002060"/>
                </a:solidFill>
              </a:rPr>
              <a:t>(both </a:t>
            </a:r>
            <a:r>
              <a:rPr lang="en-US" sz="2400" dirty="0" smtClean="0">
                <a:solidFill>
                  <a:srgbClr val="002060"/>
                </a:solidFill>
              </a:rPr>
              <a:t>internal </a:t>
            </a:r>
            <a:r>
              <a:rPr lang="en-US" sz="2400" dirty="0" smtClean="0">
                <a:solidFill>
                  <a:srgbClr val="002060"/>
                </a:solidFill>
              </a:rPr>
              <a:t>and </a:t>
            </a:r>
            <a:r>
              <a:rPr lang="en-US" sz="2400" dirty="0" smtClean="0">
                <a:solidFill>
                  <a:srgbClr val="002060"/>
                </a:solidFill>
              </a:rPr>
              <a:t>external to the workplace level)</a:t>
            </a:r>
            <a:endParaRPr lang="en-US" sz="2400" dirty="0">
              <a:solidFill>
                <a:srgbClr val="002060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Appropriate and effective remedies </a:t>
            </a:r>
            <a:endParaRPr lang="en-US" sz="2400" dirty="0">
              <a:solidFill>
                <a:srgbClr val="002060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Support and protection against retaliation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Workers’ right to remove themselves in case of imminent and serious danger to life, health and safety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Confidentiality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Empower </a:t>
            </a:r>
            <a:r>
              <a:rPr lang="en-US" sz="2400" dirty="0" err="1">
                <a:solidFill>
                  <a:srgbClr val="002060"/>
                </a:solidFill>
              </a:rPr>
              <a:t>labour</a:t>
            </a:r>
            <a:r>
              <a:rPr lang="en-US" sz="2400" dirty="0">
                <a:solidFill>
                  <a:srgbClr val="002060"/>
                </a:solidFill>
              </a:rPr>
              <a:t> inspectors and other authorities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Sanctions and counselling</a:t>
            </a:r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9C2CB5D7-3DA5-7440-B949-DF14968CB08C}"/>
              </a:ext>
            </a:extLst>
          </p:cNvPr>
          <p:cNvSpPr/>
          <p:nvPr/>
        </p:nvSpPr>
        <p:spPr>
          <a:xfrm>
            <a:off x="4342045" y="3219766"/>
            <a:ext cx="1484597" cy="63096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97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1" name="Grupo 20"/>
          <p:cNvGrpSpPr/>
          <p:nvPr/>
        </p:nvGrpSpPr>
        <p:grpSpPr>
          <a:xfrm>
            <a:off x="-1100604" y="-992575"/>
            <a:ext cx="11881814" cy="8359290"/>
            <a:chOff x="-1100604" y="-992575"/>
            <a:chExt cx="11881814" cy="8359290"/>
          </a:xfrm>
        </p:grpSpPr>
        <p:sp>
          <p:nvSpPr>
            <p:cNvPr id="22" name="CuadroTexto 21"/>
            <p:cNvSpPr txBox="1"/>
            <p:nvPr/>
          </p:nvSpPr>
          <p:spPr>
            <a:xfrm>
              <a:off x="1805317" y="-1651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</a:t>
              </a:r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27" name="Rectángulo 26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9" name="Rectángulo 28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0" name="Rectángulo 29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1" name="Imagen 3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6" name="CuadroTexto 25"/>
            <p:cNvSpPr txBox="1"/>
            <p:nvPr/>
          </p:nvSpPr>
          <p:spPr>
            <a:xfrm>
              <a:off x="2449103" y="616823"/>
              <a:ext cx="83321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IT ADDRESSED?</a:t>
              </a:r>
            </a:p>
          </p:txBody>
        </p:sp>
      </p:grpSp>
      <p:sp>
        <p:nvSpPr>
          <p:cNvPr id="17" name="Rectangle 6">
            <a:extLst>
              <a:ext uri="{FF2B5EF4-FFF2-40B4-BE49-F238E27FC236}">
                <a16:creationId xmlns:a16="http://schemas.microsoft.com/office/drawing/2014/main" id="{A8F024A9-3357-6943-8E3E-FFB2C1FBE562}"/>
              </a:ext>
            </a:extLst>
          </p:cNvPr>
          <p:cNvSpPr/>
          <p:nvPr/>
        </p:nvSpPr>
        <p:spPr>
          <a:xfrm>
            <a:off x="2112862" y="2660239"/>
            <a:ext cx="2229183" cy="236252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GUIDANCE 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AND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TRAINING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(Art. 11 C190 and §§23 R206)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4" name="Rectangle 7">
            <a:extLst>
              <a:ext uri="{FF2B5EF4-FFF2-40B4-BE49-F238E27FC236}">
                <a16:creationId xmlns:a16="http://schemas.microsoft.com/office/drawing/2014/main" id="{10869BED-6A6B-D64E-86EC-1ABBC73BBA23}"/>
              </a:ext>
            </a:extLst>
          </p:cNvPr>
          <p:cNvSpPr/>
          <p:nvPr/>
        </p:nvSpPr>
        <p:spPr>
          <a:xfrm>
            <a:off x="5826642" y="1665382"/>
            <a:ext cx="4954568" cy="43951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Including </a:t>
            </a:r>
            <a:r>
              <a:rPr lang="en-US" sz="2400" dirty="0" smtClean="0">
                <a:solidFill>
                  <a:srgbClr val="002060"/>
                </a:solidFill>
              </a:rPr>
              <a:t>violence and harassment </a:t>
            </a:r>
            <a:r>
              <a:rPr lang="en-US" sz="2400" dirty="0">
                <a:solidFill>
                  <a:srgbClr val="002060"/>
                </a:solidFill>
              </a:rPr>
              <a:t>in relevant policies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Raising awareness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Gender-responsive education curricula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Providing guidance, resources and training to workers, employers and other relevant authorities (judges, </a:t>
            </a:r>
            <a:r>
              <a:rPr lang="en-US" sz="2400" dirty="0" err="1">
                <a:solidFill>
                  <a:srgbClr val="002060"/>
                </a:solidFill>
              </a:rPr>
              <a:t>labour</a:t>
            </a:r>
            <a:r>
              <a:rPr lang="en-US" sz="2400" dirty="0">
                <a:solidFill>
                  <a:srgbClr val="002060"/>
                </a:solidFill>
              </a:rPr>
              <a:t> inspectors…)</a:t>
            </a:r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9C2CB5D7-3DA5-7440-B949-DF14968CB08C}"/>
              </a:ext>
            </a:extLst>
          </p:cNvPr>
          <p:cNvSpPr/>
          <p:nvPr/>
        </p:nvSpPr>
        <p:spPr>
          <a:xfrm>
            <a:off x="4342045" y="3219766"/>
            <a:ext cx="1484597" cy="63096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67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-1100604" y="-992575"/>
            <a:ext cx="11512864" cy="8359290"/>
            <a:chOff x="-1100604" y="-992575"/>
            <a:chExt cx="11512864" cy="8359290"/>
          </a:xfrm>
        </p:grpSpPr>
        <p:grpSp>
          <p:nvGrpSpPr>
            <p:cNvPr id="7" name="Grupo 6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9" name="Rectángulo 8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0" name="Rectángulo 9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1" name="Rectángulo 10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12" name="Imagen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8" name="CuadroTexto 7"/>
            <p:cNvSpPr txBox="1"/>
            <p:nvPr/>
          </p:nvSpPr>
          <p:spPr>
            <a:xfrm>
              <a:off x="2080153" y="186048"/>
              <a:ext cx="83321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DOMESTIC VIOLENCE</a:t>
              </a:r>
              <a:endParaRPr lang="es-ES_tradnl" sz="5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16" name="Grupo 15"/>
          <p:cNvGrpSpPr/>
          <p:nvPr/>
        </p:nvGrpSpPr>
        <p:grpSpPr>
          <a:xfrm>
            <a:off x="3202731" y="2158624"/>
            <a:ext cx="6718826" cy="1053065"/>
            <a:chOff x="2681854" y="2373992"/>
            <a:chExt cx="6718826" cy="1053065"/>
          </a:xfrm>
        </p:grpSpPr>
        <p:sp>
          <p:nvSpPr>
            <p:cNvPr id="3" name="Elipse 2"/>
            <p:cNvSpPr/>
            <p:nvPr/>
          </p:nvSpPr>
          <p:spPr>
            <a:xfrm>
              <a:off x="7251667" y="2373992"/>
              <a:ext cx="2149013" cy="1053065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sz="2400" dirty="0" err="1" smtClean="0"/>
                <a:t>World</a:t>
              </a:r>
              <a:r>
                <a:rPr lang="es-ES_tradnl" sz="2400" dirty="0" smtClean="0"/>
                <a:t> of </a:t>
              </a:r>
              <a:r>
                <a:rPr lang="es-ES_tradnl" sz="2400" dirty="0" err="1" smtClean="0"/>
                <a:t>Work</a:t>
              </a:r>
              <a:endParaRPr lang="es-ES_tradnl" sz="2400" dirty="0"/>
            </a:p>
          </p:txBody>
        </p:sp>
        <p:sp>
          <p:nvSpPr>
            <p:cNvPr id="19" name="Elipse 18"/>
            <p:cNvSpPr/>
            <p:nvPr/>
          </p:nvSpPr>
          <p:spPr>
            <a:xfrm>
              <a:off x="2681854" y="2399183"/>
              <a:ext cx="2149013" cy="9528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sz="2400" dirty="0" err="1" smtClean="0"/>
                <a:t>Domestic</a:t>
              </a:r>
              <a:r>
                <a:rPr lang="es-ES_tradnl" sz="2400" dirty="0" smtClean="0"/>
                <a:t> </a:t>
              </a:r>
              <a:r>
                <a:rPr lang="es-ES_tradnl" sz="2400" dirty="0" err="1" smtClean="0"/>
                <a:t>Violence</a:t>
              </a:r>
              <a:endParaRPr lang="es-ES_tradnl" sz="2400" dirty="0"/>
            </a:p>
          </p:txBody>
        </p:sp>
        <p:sp>
          <p:nvSpPr>
            <p:cNvPr id="15" name="Flecha izquierda y derecha 14"/>
            <p:cNvSpPr/>
            <p:nvPr/>
          </p:nvSpPr>
          <p:spPr>
            <a:xfrm>
              <a:off x="4602268" y="2697241"/>
              <a:ext cx="2865307" cy="406568"/>
            </a:xfrm>
            <a:prstGeom prst="left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24" name="CuadroTexto 23"/>
          <p:cNvSpPr txBox="1"/>
          <p:nvPr/>
        </p:nvSpPr>
        <p:spPr>
          <a:xfrm>
            <a:off x="2693277" y="1457545"/>
            <a:ext cx="859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Domestic</a:t>
            </a: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violence</a:t>
            </a: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ES_tradn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_tradn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_tradnl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_tradnl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080153" y="3646959"/>
            <a:ext cx="859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require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to:</a:t>
            </a:r>
            <a:endParaRPr lang="es-ES_trad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86062"/>
              </p:ext>
            </p:extLst>
          </p:nvPr>
        </p:nvGraphicFramePr>
        <p:xfrm>
          <a:off x="2213068" y="4192645"/>
          <a:ext cx="9757910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6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s-ES_tradnl" sz="2200" i="1" dirty="0" err="1" smtClean="0">
                          <a:solidFill>
                            <a:schemeClr val="accent6"/>
                          </a:solidFill>
                        </a:rPr>
                        <a:t>Convention</a:t>
                      </a:r>
                      <a:r>
                        <a:rPr lang="es-ES_tradnl" sz="2200" i="1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</a:p>
                    <a:p>
                      <a:r>
                        <a:rPr lang="es-ES_tradnl" sz="2200" i="1" baseline="0" dirty="0" smtClean="0">
                          <a:solidFill>
                            <a:schemeClr val="accent6"/>
                          </a:solidFill>
                        </a:rPr>
                        <a:t>No. 190</a:t>
                      </a:r>
                      <a:endParaRPr lang="es-ES_tradnl" sz="2200" i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S_tradnl" sz="2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Recognize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2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its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2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effects</a:t>
                      </a:r>
                      <a:endParaRPr lang="es-ES_tradnl" sz="2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ES_tradnl" sz="2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Mitigate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2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its</a:t>
                      </a:r>
                      <a:r>
                        <a:rPr lang="es-ES_tradnl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20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  <a:endParaRPr lang="es-ES_tradnl" sz="20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035041"/>
              </p:ext>
            </p:extLst>
          </p:nvPr>
        </p:nvGraphicFramePr>
        <p:xfrm>
          <a:off x="2118193" y="5153167"/>
          <a:ext cx="975791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r>
                        <a:rPr lang="es-ES_tradnl" sz="2200" i="1" dirty="0" err="1" smtClean="0">
                          <a:solidFill>
                            <a:schemeClr val="accent6"/>
                          </a:solidFill>
                        </a:rPr>
                        <a:t>Recommendation</a:t>
                      </a:r>
                      <a:r>
                        <a:rPr lang="es-ES_tradnl" sz="2200" i="1" dirty="0" smtClean="0">
                          <a:solidFill>
                            <a:schemeClr val="accent6"/>
                          </a:solidFill>
                        </a:rPr>
                        <a:t> No. 206</a:t>
                      </a:r>
                      <a:endParaRPr lang="es-ES_tradnl" sz="2200" i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46088" indent="-360363">
                        <a:buFont typeface="Symbol" panose="05050102010706020507" pitchFamily="18" charset="2"/>
                        <a:buChar char=""/>
                      </a:pP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Leave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victims</a:t>
                      </a:r>
                      <a:endParaRPr lang="es-ES_trad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46088" indent="-360363">
                        <a:buFont typeface="Symbol" panose="05050102010706020507" pitchFamily="18" charset="2"/>
                        <a:buChar char=""/>
                      </a:pP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Flexible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arrangements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446088" indent="-360363">
                        <a:buFont typeface="Symbol" panose="05050102010706020507" pitchFamily="18" charset="2"/>
                        <a:buChar char=""/>
                      </a:pP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protection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against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dismissal</a:t>
                      </a:r>
                      <a:endParaRPr lang="es-ES_trad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46088" indent="-360363">
                        <a:buFont typeface="Symbol" panose="05050102010706020507" pitchFamily="18" charset="2"/>
                        <a:buChar char=""/>
                      </a:pP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domestic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violence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workplace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lang="es-ES_tradnl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assessments</a:t>
                      </a:r>
                      <a:endParaRPr lang="es-ES_trad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46088" indent="-360363">
                        <a:buFont typeface="Symbol" panose="05050102010706020507" pitchFamily="18" charset="2"/>
                        <a:buChar char=""/>
                      </a:pPr>
                      <a:r>
                        <a:rPr lang="es-ES_tradnl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Awareness-raising</a:t>
                      </a:r>
                      <a:endParaRPr lang="es-ES_tradnl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51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4" name="Grupo 4"/>
          <p:cNvGrpSpPr/>
          <p:nvPr/>
        </p:nvGrpSpPr>
        <p:grpSpPr>
          <a:xfrm>
            <a:off x="-1100604" y="-992575"/>
            <a:ext cx="10360144" cy="8359290"/>
            <a:chOff x="-1100604" y="-992575"/>
            <a:chExt cx="10360144" cy="8359290"/>
          </a:xfrm>
        </p:grpSpPr>
        <p:sp>
          <p:nvSpPr>
            <p:cNvPr id="25" name="CuadroTexto 5"/>
            <p:cNvSpPr txBox="1"/>
            <p:nvPr/>
          </p:nvSpPr>
          <p:spPr>
            <a:xfrm>
              <a:off x="2049490" y="251974"/>
              <a:ext cx="72100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CONVENTION No.190:</a:t>
              </a:r>
            </a:p>
            <a:p>
              <a:r>
                <a:rPr lang="es-ES_tradnl" sz="4000" b="1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es-ES_tradnl" sz="40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STEPS AHEAD</a:t>
              </a:r>
            </a:p>
          </p:txBody>
        </p:sp>
        <p:grpSp>
          <p:nvGrpSpPr>
            <p:cNvPr id="27" name="Grupo 6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29" name="Rectángulo 8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0" name="Rectángulo 9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1" name="Rectángulo 10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2" name="Imagen 1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</p:grpSp>
      <p:sp>
        <p:nvSpPr>
          <p:cNvPr id="14" name="Rectángulo 13"/>
          <p:cNvSpPr/>
          <p:nvPr/>
        </p:nvSpPr>
        <p:spPr>
          <a:xfrm>
            <a:off x="1859518" y="2078619"/>
            <a:ext cx="9047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member States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required to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bring the Convention to the attention of the competent national authorities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_tradn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2679803" y="3976444"/>
            <a:ext cx="88789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States that ratify the Convention submit regular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reports for review by the ILO Committee of Experts on the Application of Conventions and Recommendations</a:t>
            </a:r>
            <a:endParaRPr lang="es-ES_tradn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5"/>
          <p:cNvSpPr/>
          <p:nvPr/>
        </p:nvSpPr>
        <p:spPr>
          <a:xfrm>
            <a:off x="2311216" y="5449846"/>
            <a:ext cx="9047601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Convention comes into force one year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after two States have ratified it</a:t>
            </a:r>
            <a:endParaRPr lang="es-ES_tradn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1216" y="3037111"/>
            <a:ext cx="87326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Convention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comes into force for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twelve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months after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ratification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5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mage result for ilo convention 19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14400" y="5871150"/>
            <a:ext cx="1118961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s-ES_tradnl" dirty="0" err="1">
                <a:solidFill>
                  <a:srgbClr val="0070C0"/>
                </a:solidFill>
                <a:latin typeface="Arial Black" panose="020B0A04020102020204" pitchFamily="34" charset="0"/>
              </a:rPr>
              <a:t>The</a:t>
            </a:r>
            <a:r>
              <a:rPr lang="es-ES_tradnl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s-ES_tradnl" dirty="0" err="1">
                <a:solidFill>
                  <a:srgbClr val="0070C0"/>
                </a:solidFill>
                <a:latin typeface="Arial Black" panose="020B0A04020102020204" pitchFamily="34" charset="0"/>
              </a:rPr>
              <a:t>moment</a:t>
            </a:r>
            <a:r>
              <a:rPr lang="es-ES_tradnl" dirty="0">
                <a:solidFill>
                  <a:srgbClr val="0070C0"/>
                </a:solidFill>
                <a:latin typeface="Arial Black" panose="020B0A04020102020204" pitchFamily="34" charset="0"/>
              </a:rPr>
              <a:t> of </a:t>
            </a:r>
            <a:r>
              <a:rPr lang="es-ES_tradnl" dirty="0" err="1">
                <a:solidFill>
                  <a:srgbClr val="0070C0"/>
                </a:solidFill>
                <a:latin typeface="Arial Black" panose="020B0A04020102020204" pitchFamily="34" charset="0"/>
              </a:rPr>
              <a:t>the</a:t>
            </a:r>
            <a:r>
              <a:rPr lang="es-ES_tradnl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s-ES_tradnl" dirty="0" err="1">
                <a:solidFill>
                  <a:srgbClr val="0070C0"/>
                </a:solidFill>
                <a:latin typeface="Arial Black" panose="020B0A04020102020204" pitchFamily="34" charset="0"/>
              </a:rPr>
              <a:t>adoption</a:t>
            </a:r>
            <a:r>
              <a:rPr lang="es-ES_tradnl" dirty="0">
                <a:solidFill>
                  <a:srgbClr val="0070C0"/>
                </a:solidFill>
                <a:latin typeface="Arial Black" panose="020B0A04020102020204" pitchFamily="34" charset="0"/>
              </a:rPr>
              <a:t> of C.190 and R.206 at </a:t>
            </a:r>
            <a:r>
              <a:rPr lang="es-ES_tradnl" dirty="0" err="1">
                <a:solidFill>
                  <a:srgbClr val="0070C0"/>
                </a:solidFill>
                <a:latin typeface="Arial Black" panose="020B0A04020102020204" pitchFamily="34" charset="0"/>
              </a:rPr>
              <a:t>the</a:t>
            </a:r>
            <a:r>
              <a:rPr lang="es-ES_tradnl" dirty="0">
                <a:solidFill>
                  <a:srgbClr val="0070C0"/>
                </a:solidFill>
                <a:latin typeface="Arial Black" panose="020B0A04020102020204" pitchFamily="34" charset="0"/>
              </a:rPr>
              <a:t> International </a:t>
            </a:r>
            <a:r>
              <a:rPr lang="es-ES_tradnl" dirty="0" err="1">
                <a:solidFill>
                  <a:srgbClr val="0070C0"/>
                </a:solidFill>
                <a:latin typeface="Arial Black" panose="020B0A04020102020204" pitchFamily="34" charset="0"/>
              </a:rPr>
              <a:t>Labour</a:t>
            </a:r>
            <a:r>
              <a:rPr lang="es-ES_tradnl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Conference</a:t>
            </a:r>
            <a:r>
              <a:rPr lang="es-ES_tradn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</a:t>
            </a:r>
            <a:endParaRPr lang="es-ES_tradnl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r"/>
            <a:r>
              <a:rPr lang="es-ES_tradnl" dirty="0">
                <a:solidFill>
                  <a:srgbClr val="0070C0"/>
                </a:solidFill>
                <a:latin typeface="Arial Black" panose="020B0A04020102020204" pitchFamily="34" charset="0"/>
              </a:rPr>
              <a:t> Geneva, 21 June </a:t>
            </a:r>
            <a:r>
              <a:rPr lang="es-ES_tradn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2019   </a:t>
            </a:r>
            <a:endParaRPr lang="en-GB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1100604" y="-992575"/>
            <a:ext cx="3667026" cy="8359290"/>
            <a:chOff x="-1100604" y="-992575"/>
            <a:chExt cx="3667026" cy="8359290"/>
          </a:xfrm>
        </p:grpSpPr>
        <p:sp>
          <p:nvSpPr>
            <p:cNvPr id="8" name="Rectángulo 7"/>
            <p:cNvSpPr/>
            <p:nvPr/>
          </p:nvSpPr>
          <p:spPr>
            <a:xfrm>
              <a:off x="128788" y="-296215"/>
              <a:ext cx="953037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208680" y="-296215"/>
              <a:ext cx="247141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594824" y="1239253"/>
              <a:ext cx="125691" cy="61274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00604" y="-992575"/>
              <a:ext cx="3667026" cy="3652814"/>
            </a:xfrm>
            <a:prstGeom prst="rect">
              <a:avLst/>
            </a:prstGeom>
          </p:spPr>
        </p:pic>
      </p:grp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063515" y="1672323"/>
            <a:ext cx="87041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Convention No.190 </a:t>
            </a:r>
            <a:r>
              <a:rPr lang="en-U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concerning the elimination of violence and harassment in the world of work 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Recommendation No. 206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concerning the elimination of violence and harassment in the world of work </a:t>
            </a:r>
            <a:endParaRPr lang="en-GB" sz="24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449104" y="525748"/>
            <a:ext cx="7210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</a:p>
        </p:txBody>
      </p:sp>
      <p:sp>
        <p:nvSpPr>
          <p:cNvPr id="15" name="Rectángulo 12"/>
          <p:cNvSpPr/>
          <p:nvPr/>
        </p:nvSpPr>
        <p:spPr>
          <a:xfrm>
            <a:off x="2063515" y="3865216"/>
            <a:ext cx="87041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Reports of the Standard-Setting Committee on Violence and Harassment in the World of Work: Summary of </a:t>
            </a:r>
            <a:r>
              <a:rPr lang="en-U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Proceedings: </a:t>
            </a:r>
          </a:p>
          <a:p>
            <a:pPr marL="987425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discussion 2018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Summary of Proceedings Provisional Record No. 8B (Rev.1)</a:t>
            </a:r>
            <a:endParaRPr lang="en-US" sz="2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87425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discussion 2019: </a:t>
            </a:r>
            <a:r>
              <a:rPr lang="en-US" sz="2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Summary </a:t>
            </a:r>
            <a:r>
              <a:rPr lang="en-US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8"/>
              </a:rPr>
              <a:t>of Proceedings Provisional Record No. 7B (Rev.)</a:t>
            </a:r>
            <a:endParaRPr lang="en-US" sz="2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0593892" y="2854022"/>
            <a:ext cx="1424372" cy="13624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  <a:hlinkClick r:id="rId9"/>
              </a:rPr>
              <a:t>ILO </a:t>
            </a:r>
            <a:r>
              <a:rPr lang="fr-CH" dirty="0" err="1" smtClean="0">
                <a:solidFill>
                  <a:schemeClr val="bg1"/>
                </a:solidFill>
                <a:hlinkClick r:id="rId9"/>
              </a:rPr>
              <a:t>Website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6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1100604" y="-992575"/>
            <a:ext cx="3667026" cy="8359290"/>
            <a:chOff x="-1100604" y="-992575"/>
            <a:chExt cx="3667026" cy="8359290"/>
          </a:xfrm>
        </p:grpSpPr>
        <p:sp>
          <p:nvSpPr>
            <p:cNvPr id="8" name="Rectángulo 7"/>
            <p:cNvSpPr/>
            <p:nvPr/>
          </p:nvSpPr>
          <p:spPr>
            <a:xfrm>
              <a:off x="128788" y="-296215"/>
              <a:ext cx="953037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208680" y="-296215"/>
              <a:ext cx="247141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594824" y="1239253"/>
              <a:ext cx="125691" cy="61274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00604" y="-992575"/>
              <a:ext cx="3667026" cy="3652814"/>
            </a:xfrm>
            <a:prstGeom prst="rect">
              <a:avLst/>
            </a:prstGeom>
          </p:spPr>
        </p:pic>
      </p:grp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2450512" y="1501141"/>
            <a:ext cx="7709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60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6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es-ES_tradnl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6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lang="es-ES_tradnl" sz="60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9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/>
          <p:nvPr/>
        </p:nvPicPr>
        <p:blipFill rotWithShape="1">
          <a:blip r:embed="rId3"/>
          <a:srcRect l="63399" t="36451" r="15371" b="16356"/>
          <a:stretch/>
        </p:blipFill>
        <p:spPr bwMode="auto">
          <a:xfrm>
            <a:off x="95358" y="-203"/>
            <a:ext cx="1572895" cy="15655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2" name="Picture 8" descr="Resultado de imagen de pin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29"/>
          <a:stretch/>
        </p:blipFill>
        <p:spPr bwMode="auto">
          <a:xfrm>
            <a:off x="11653171" y="3741250"/>
            <a:ext cx="490551" cy="69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5"/>
          <p:cNvSpPr txBox="1"/>
          <p:nvPr/>
        </p:nvSpPr>
        <p:spPr>
          <a:xfrm>
            <a:off x="1603920" y="176978"/>
            <a:ext cx="7210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ILO</a:t>
            </a:r>
          </a:p>
        </p:txBody>
      </p:sp>
      <p:sp>
        <p:nvSpPr>
          <p:cNvPr id="28" name="CuadroTexto 7"/>
          <p:cNvSpPr txBox="1"/>
          <p:nvPr/>
        </p:nvSpPr>
        <p:spPr>
          <a:xfrm>
            <a:off x="2247707" y="810314"/>
            <a:ext cx="7210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 smtClean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Standard-</a:t>
            </a:r>
            <a:r>
              <a:rPr lang="es-ES_tradnl" sz="4000" b="1" dirty="0" err="1" smtClean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  <a:r>
              <a:rPr lang="es-ES_tradnl" sz="4000" b="1" dirty="0" smtClean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4000" b="1" dirty="0" err="1" smtClean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es-ES_tradnl" sz="4000" b="1" dirty="0">
              <a:solidFill>
                <a:srgbClr val="CFE5C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75990" y="1971790"/>
            <a:ext cx="11833017" cy="4503197"/>
            <a:chOff x="139024" y="1571103"/>
            <a:chExt cx="11833017" cy="4503198"/>
          </a:xfrm>
          <a:solidFill>
            <a:schemeClr val="bg1"/>
          </a:solidFill>
        </p:grpSpPr>
        <p:cxnSp>
          <p:nvCxnSpPr>
            <p:cNvPr id="13" name="Straight Connector 12"/>
            <p:cNvCxnSpPr/>
            <p:nvPr/>
          </p:nvCxnSpPr>
          <p:spPr>
            <a:xfrm>
              <a:off x="947044" y="4291510"/>
              <a:ext cx="0" cy="463934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48135" y="3311758"/>
              <a:ext cx="0" cy="463934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89532" y="4270699"/>
              <a:ext cx="0" cy="463934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819935" y="3393567"/>
              <a:ext cx="0" cy="463933"/>
            </a:xfrm>
            <a:prstGeom prst="line">
              <a:avLst/>
            </a:prstGeom>
            <a:grpFill/>
            <a:ln w="28575">
              <a:solidFill>
                <a:srgbClr val="FFCC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672583" y="4270700"/>
              <a:ext cx="0" cy="463933"/>
            </a:xfrm>
            <a:prstGeom prst="line">
              <a:avLst/>
            </a:prstGeom>
            <a:grpFill/>
            <a:ln w="3810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348956" y="4178663"/>
              <a:ext cx="0" cy="463934"/>
            </a:xfrm>
            <a:prstGeom prst="line">
              <a:avLst/>
            </a:prstGeom>
            <a:grpFill/>
            <a:ln w="3810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9024" y="4565355"/>
              <a:ext cx="2071717" cy="14773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ea typeface="Batang" panose="02030600000101010101" pitchFamily="18" charset="-127"/>
                </a:rPr>
                <a:t>Governing Body </a:t>
              </a:r>
              <a:r>
                <a:rPr lang="en-US" dirty="0">
                  <a:ea typeface="Batang" panose="02030600000101010101" pitchFamily="18" charset="-127"/>
                </a:rPr>
                <a:t>places </a:t>
              </a:r>
              <a:r>
                <a:rPr lang="en-US" i="1" dirty="0">
                  <a:ea typeface="Batang" panose="02030600000101010101" pitchFamily="18" charset="-127"/>
                </a:rPr>
                <a:t>standard-setting item </a:t>
              </a:r>
              <a:r>
                <a:rPr lang="en-US" dirty="0">
                  <a:ea typeface="Batang" panose="02030600000101010101" pitchFamily="18" charset="-127"/>
                </a:rPr>
                <a:t>on the agenda of the 2018 ILC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141" y="2369318"/>
              <a:ext cx="1727301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ea typeface="Batang" panose="02030600000101010101" pitchFamily="18" charset="-127"/>
                </a:rPr>
                <a:t>ILO Tripartite </a:t>
              </a:r>
              <a:r>
                <a:rPr lang="en-US" b="1" dirty="0">
                  <a:ea typeface="Batang" panose="02030600000101010101" pitchFamily="18" charset="-127"/>
                </a:rPr>
                <a:t>Meeting of Experts</a:t>
              </a:r>
              <a:endParaRPr lang="en-US" dirty="0">
                <a:ea typeface="Batang" panose="02030600000101010101" pitchFamily="18" charset="-127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208078" y="4520029"/>
              <a:ext cx="1763963" cy="1554272"/>
            </a:xfrm>
            <a:prstGeom prst="rect">
              <a:avLst/>
            </a:prstGeom>
            <a:solidFill>
              <a:srgbClr val="C00000"/>
            </a:solidFill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sz="500" dirty="0">
                <a:solidFill>
                  <a:schemeClr val="bg1"/>
                </a:solidFill>
                <a:ea typeface="Batang" panose="02030600000101010101" pitchFamily="18" charset="-127"/>
              </a:endParaRPr>
            </a:p>
            <a:p>
              <a:pPr algn="ctr"/>
              <a:r>
                <a:rPr lang="en-US" b="1" dirty="0">
                  <a:solidFill>
                    <a:schemeClr val="bg1"/>
                  </a:solidFill>
                  <a:ea typeface="Batang" panose="02030600000101010101" pitchFamily="18" charset="-127"/>
                </a:rPr>
                <a:t>Final ILC discussion</a:t>
              </a:r>
              <a:r>
                <a:rPr lang="en-US" dirty="0">
                  <a:solidFill>
                    <a:schemeClr val="bg1"/>
                  </a:solidFill>
                  <a:ea typeface="Batang" panose="02030600000101010101" pitchFamily="18" charset="-127"/>
                </a:rPr>
                <a:t> with a view to the adoption of new instruments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41009" y="4565356"/>
              <a:ext cx="1892737" cy="1200329"/>
            </a:xfrm>
            <a:prstGeom prst="rect">
              <a:avLst/>
            </a:prstGeom>
            <a:grpFill/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ea typeface="Batang" panose="02030600000101010101" pitchFamily="18" charset="-127"/>
                </a:rPr>
                <a:t>White report</a:t>
              </a:r>
              <a:r>
                <a:rPr lang="en-US" dirty="0">
                  <a:ea typeface="Batang" panose="02030600000101010101" pitchFamily="18" charset="-127"/>
                </a:rPr>
                <a:t>: Review of the law and practice; Questionnaire 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40791" y="1616090"/>
              <a:ext cx="2557808" cy="1754326"/>
            </a:xfrm>
            <a:prstGeom prst="rect">
              <a:avLst/>
            </a:prstGeom>
            <a:grpFill/>
            <a:ln w="28575">
              <a:solidFill>
                <a:srgbClr val="FFCC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ea typeface="Batang" panose="02030600000101010101" pitchFamily="18" charset="-127"/>
                </a:rPr>
                <a:t>Yellow Report</a:t>
              </a:r>
              <a:r>
                <a:rPr lang="en-US" dirty="0">
                  <a:ea typeface="Batang" panose="02030600000101010101" pitchFamily="18" charset="-127"/>
                </a:rPr>
                <a:t>: Responses to questionnaire; Proposed Conclusions with a view to a possible Convention and Recommendation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52985" y="4659274"/>
              <a:ext cx="1773499" cy="369332"/>
            </a:xfrm>
            <a:prstGeom prst="rect">
              <a:avLst/>
            </a:prstGeom>
            <a:solidFill>
              <a:srgbClr val="C00000"/>
            </a:solidFill>
            <a:ln w="19050">
              <a:noFill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a typeface="Batang" panose="02030600000101010101" pitchFamily="18" charset="-127"/>
                </a:rPr>
                <a:t>1</a:t>
              </a:r>
              <a:r>
                <a:rPr lang="en-US" b="1" baseline="30000" dirty="0">
                  <a:solidFill>
                    <a:schemeClr val="bg1"/>
                  </a:solidFill>
                  <a:ea typeface="Batang" panose="02030600000101010101" pitchFamily="18" charset="-127"/>
                </a:rPr>
                <a:t>st</a:t>
              </a:r>
              <a:r>
                <a:rPr lang="en-US" b="1" dirty="0">
                  <a:solidFill>
                    <a:schemeClr val="bg1"/>
                  </a:solidFill>
                  <a:ea typeface="Batang" panose="02030600000101010101" pitchFamily="18" charset="-127"/>
                </a:rPr>
                <a:t> ILC discussion</a:t>
              </a:r>
              <a:endParaRPr lang="en-US" dirty="0">
                <a:solidFill>
                  <a:schemeClr val="bg1"/>
                </a:solidFill>
                <a:ea typeface="Batang" panose="02030600000101010101" pitchFamily="18" charset="-127"/>
              </a:endParaRPr>
            </a:p>
          </p:txBody>
        </p:sp>
        <p:cxnSp>
          <p:nvCxnSpPr>
            <p:cNvPr id="26" name="Straight Connector 16"/>
            <p:cNvCxnSpPr/>
            <p:nvPr/>
          </p:nvCxnSpPr>
          <p:spPr>
            <a:xfrm>
              <a:off x="7761968" y="3350753"/>
              <a:ext cx="0" cy="463933"/>
            </a:xfrm>
            <a:prstGeom prst="line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9" name="Rectangle 10"/>
            <p:cNvSpPr/>
            <p:nvPr/>
          </p:nvSpPr>
          <p:spPr>
            <a:xfrm>
              <a:off x="5581947" y="1571103"/>
              <a:ext cx="2627191" cy="1754326"/>
            </a:xfrm>
            <a:prstGeom prst="rect">
              <a:avLst/>
            </a:prstGeom>
            <a:grpFill/>
            <a:ln w="28575"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ea typeface="Batang" panose="02030600000101010101" pitchFamily="18" charset="-127"/>
                </a:rPr>
                <a:t>Brown Report: </a:t>
              </a:r>
              <a:endParaRPr lang="en-US" dirty="0">
                <a:ea typeface="Batang" panose="02030600000101010101" pitchFamily="18" charset="-127"/>
              </a:endParaRPr>
            </a:p>
            <a:p>
              <a:pPr algn="ctr"/>
              <a:r>
                <a:rPr lang="en-US" dirty="0">
                  <a:ea typeface="Batang" panose="02030600000101010101" pitchFamily="18" charset="-127"/>
                </a:rPr>
                <a:t>Office commentary and proposed texts of  a Convention and Recommendation, for comment</a:t>
              </a:r>
            </a:p>
          </p:txBody>
        </p:sp>
        <p:sp>
          <p:nvSpPr>
            <p:cNvPr id="25" name="Rectangle 7"/>
            <p:cNvSpPr/>
            <p:nvPr/>
          </p:nvSpPr>
          <p:spPr>
            <a:xfrm>
              <a:off x="7072470" y="4859329"/>
              <a:ext cx="2945985" cy="1000274"/>
            </a:xfrm>
            <a:prstGeom prst="rect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endParaRPr lang="en-US" sz="500" dirty="0">
                <a:solidFill>
                  <a:schemeClr val="accent6">
                    <a:lumMod val="50000"/>
                  </a:schemeClr>
                </a:solidFill>
                <a:ea typeface="Batang" panose="02030600000101010101" pitchFamily="18" charset="-127"/>
              </a:endParaRPr>
            </a:p>
            <a:p>
              <a:pPr algn="ctr"/>
              <a:r>
                <a:rPr lang="en-US" b="1" dirty="0">
                  <a:ea typeface="Batang" panose="02030600000101010101" pitchFamily="18" charset="-127"/>
                </a:rPr>
                <a:t>Blue Report:  </a:t>
              </a:r>
              <a:r>
                <a:rPr lang="en-US" dirty="0">
                  <a:ea typeface="Batang" panose="02030600000101010101" pitchFamily="18" charset="-127"/>
                </a:rPr>
                <a:t>Comments to Brown Report; draft instruments</a:t>
              </a:r>
              <a:endParaRPr lang="en-US" dirty="0"/>
            </a:p>
          </p:txBody>
        </p:sp>
        <p:cxnSp>
          <p:nvCxnSpPr>
            <p:cNvPr id="30" name="Straight Connector 18"/>
            <p:cNvCxnSpPr/>
            <p:nvPr/>
          </p:nvCxnSpPr>
          <p:spPr>
            <a:xfrm>
              <a:off x="9141932" y="4180729"/>
              <a:ext cx="1" cy="678600"/>
            </a:xfrm>
            <a:prstGeom prst="line">
              <a:avLst/>
            </a:prstGeom>
            <a:grpFill/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2" name="Rectangle 7"/>
            <p:cNvSpPr/>
            <p:nvPr/>
          </p:nvSpPr>
          <p:spPr>
            <a:xfrm>
              <a:off x="9041850" y="1836707"/>
              <a:ext cx="2310927" cy="1000274"/>
            </a:xfrm>
            <a:prstGeom prst="rect">
              <a:avLst/>
            </a:prstGeom>
            <a:pattFill prst="ltDnDiag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19050"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pPr algn="ctr"/>
              <a:endParaRPr lang="en-US" sz="500" dirty="0">
                <a:solidFill>
                  <a:schemeClr val="accent6">
                    <a:lumMod val="50000"/>
                  </a:schemeClr>
                </a:solidFill>
                <a:ea typeface="Batang" panose="02030600000101010101" pitchFamily="18" charset="-127"/>
              </a:endParaRPr>
            </a:p>
            <a:p>
              <a:pPr algn="ctr"/>
              <a:r>
                <a:rPr lang="en-US" b="1" dirty="0">
                  <a:ea typeface="Batang" panose="02030600000101010101" pitchFamily="18" charset="-127"/>
                </a:rPr>
                <a:t>March 14-15</a:t>
              </a:r>
            </a:p>
            <a:p>
              <a:pPr algn="ctr"/>
              <a:r>
                <a:rPr lang="en-US" b="1" dirty="0">
                  <a:ea typeface="Batang" panose="02030600000101010101" pitchFamily="18" charset="-127"/>
                </a:rPr>
                <a:t>Tripartite Informal Consultations</a:t>
              </a:r>
              <a:endParaRPr lang="en-US" dirty="0"/>
            </a:p>
          </p:txBody>
        </p:sp>
        <p:cxnSp>
          <p:nvCxnSpPr>
            <p:cNvPr id="33" name="Straight Connector 18"/>
            <p:cNvCxnSpPr/>
            <p:nvPr/>
          </p:nvCxnSpPr>
          <p:spPr>
            <a:xfrm>
              <a:off x="9736116" y="2867759"/>
              <a:ext cx="0" cy="795113"/>
            </a:xfrm>
            <a:prstGeom prst="line">
              <a:avLst/>
            </a:prstGeom>
            <a:grpFill/>
            <a:ln w="38100"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Rectangle 10"/>
            <p:cNvSpPr/>
            <p:nvPr/>
          </p:nvSpPr>
          <p:spPr>
            <a:xfrm>
              <a:off x="5052985" y="5029794"/>
              <a:ext cx="1773500" cy="769634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sysDot"/>
            </a:ln>
          </p:spPr>
          <p:txBody>
            <a:bodyPr wrap="square">
              <a:spAutoFit/>
            </a:bodyPr>
            <a:lstStyle/>
            <a:p>
              <a:r>
                <a:rPr lang="en-US" sz="1467" dirty="0">
                  <a:ea typeface="Batang" panose="02030600000101010101" pitchFamily="18" charset="-127"/>
                </a:rPr>
                <a:t>Conference places item on the agenda of the 2019 ILC</a:t>
              </a:r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0905" y="2266952"/>
          <a:ext cx="11716980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814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7" name="Grupo 6"/>
          <p:cNvGrpSpPr/>
          <p:nvPr/>
        </p:nvGrpSpPr>
        <p:grpSpPr>
          <a:xfrm>
            <a:off x="-1100604" y="-992575"/>
            <a:ext cx="3667026" cy="8359290"/>
            <a:chOff x="-1100604" y="-992575"/>
            <a:chExt cx="3667026" cy="8359290"/>
          </a:xfrm>
        </p:grpSpPr>
        <p:sp>
          <p:nvSpPr>
            <p:cNvPr id="29" name="Rectángulo 8"/>
            <p:cNvSpPr/>
            <p:nvPr/>
          </p:nvSpPr>
          <p:spPr>
            <a:xfrm>
              <a:off x="128788" y="-296215"/>
              <a:ext cx="953037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0" name="Rectángulo 9"/>
            <p:cNvSpPr/>
            <p:nvPr/>
          </p:nvSpPr>
          <p:spPr>
            <a:xfrm>
              <a:off x="1208680" y="-296215"/>
              <a:ext cx="247141" cy="76629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1" name="Rectángulo 10"/>
            <p:cNvSpPr/>
            <p:nvPr/>
          </p:nvSpPr>
          <p:spPr>
            <a:xfrm>
              <a:off x="1594824" y="1239253"/>
              <a:ext cx="125691" cy="61274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pic>
          <p:nvPicPr>
            <p:cNvPr id="32" name="Imagen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00604" y="-992575"/>
              <a:ext cx="3667026" cy="365281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049490" y="1519238"/>
            <a:ext cx="9326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On 21 June 2019, the International Labour Conference adopted the Convention concerning the elimination of violence and harassment in the world of work (No. 190) and its accompanying Recommendation (No. 206)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52583" y="3472165"/>
            <a:ext cx="347116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Convention No. 190 was adopted with the following votes:</a:t>
            </a:r>
          </a:p>
          <a:p>
            <a:pPr algn="ctr"/>
            <a:r>
              <a:rPr lang="en-GB" u="sng" dirty="0" smtClean="0"/>
              <a:t>For</a:t>
            </a:r>
            <a:r>
              <a:rPr lang="en-GB" i="1" u="sng" dirty="0" smtClean="0"/>
              <a:t>:</a:t>
            </a:r>
            <a:r>
              <a:rPr lang="en-GB" b="1" i="1" dirty="0" smtClean="0"/>
              <a:t> </a:t>
            </a:r>
            <a:r>
              <a:rPr lang="en-GB" b="1" i="1" dirty="0"/>
              <a:t>439</a:t>
            </a:r>
          </a:p>
          <a:p>
            <a:pPr algn="ctr"/>
            <a:r>
              <a:rPr lang="en-GB" u="sng" dirty="0" smtClean="0"/>
              <a:t>Against</a:t>
            </a:r>
            <a:r>
              <a:rPr lang="en-GB" i="1" u="sng" dirty="0" smtClean="0"/>
              <a:t>:</a:t>
            </a:r>
            <a:r>
              <a:rPr lang="en-GB" b="1" i="1" dirty="0" smtClean="0"/>
              <a:t> </a:t>
            </a:r>
            <a:r>
              <a:rPr lang="en-GB" b="1" i="1" dirty="0"/>
              <a:t>7</a:t>
            </a:r>
          </a:p>
          <a:p>
            <a:pPr algn="ctr"/>
            <a:r>
              <a:rPr lang="en-GB" u="sng" dirty="0" smtClean="0"/>
              <a:t>Abstentions</a:t>
            </a:r>
            <a:r>
              <a:rPr lang="en-GB" i="1" u="sng" dirty="0" smtClean="0"/>
              <a:t>: </a:t>
            </a:r>
            <a:r>
              <a:rPr lang="en-GB" b="1" i="1" dirty="0"/>
              <a:t>30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818050" y="3472165"/>
            <a:ext cx="347116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Recommendation No. 206 was adopted with the following votes:</a:t>
            </a:r>
          </a:p>
          <a:p>
            <a:pPr algn="ctr"/>
            <a:r>
              <a:rPr lang="en-GB" u="sng" dirty="0" smtClean="0"/>
              <a:t>For</a:t>
            </a:r>
            <a:r>
              <a:rPr lang="en-GB" i="1" dirty="0" smtClean="0"/>
              <a:t>: </a:t>
            </a:r>
            <a:r>
              <a:rPr lang="en-GB" b="1" i="1" dirty="0" smtClean="0"/>
              <a:t>397</a:t>
            </a:r>
            <a:endParaRPr lang="en-GB" b="1" i="1" dirty="0"/>
          </a:p>
          <a:p>
            <a:pPr algn="ctr"/>
            <a:r>
              <a:rPr lang="en-GB" u="sng" dirty="0" smtClean="0"/>
              <a:t>Against</a:t>
            </a:r>
            <a:r>
              <a:rPr lang="en-GB" i="1" u="sng" dirty="0" smtClean="0"/>
              <a:t>:</a:t>
            </a:r>
            <a:r>
              <a:rPr lang="en-GB" b="1" i="1" dirty="0" smtClean="0"/>
              <a:t> </a:t>
            </a:r>
            <a:r>
              <a:rPr lang="en-GB" b="1" i="1" dirty="0"/>
              <a:t>12</a:t>
            </a:r>
          </a:p>
          <a:p>
            <a:pPr algn="ctr"/>
            <a:r>
              <a:rPr lang="en-GB" u="sng" dirty="0" smtClean="0"/>
              <a:t>Abstentions</a:t>
            </a:r>
            <a:r>
              <a:rPr lang="en-GB" i="1" dirty="0" smtClean="0"/>
              <a:t>:  </a:t>
            </a:r>
            <a:r>
              <a:rPr lang="en-GB" b="1" i="1" dirty="0" smtClean="0"/>
              <a:t>44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52583" y="6019060"/>
            <a:ext cx="8930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Sources:  </a:t>
            </a:r>
            <a:r>
              <a:rPr lang="en-GB" sz="1200" dirty="0">
                <a:hlinkClick r:id="rId5"/>
              </a:rPr>
              <a:t>https://www.ilo.org/wcmsp5/groups/public/@ed_norm/@</a:t>
            </a:r>
            <a:r>
              <a:rPr lang="en-GB" sz="1200" dirty="0" smtClean="0">
                <a:hlinkClick r:id="rId5"/>
              </a:rPr>
              <a:t>relconf/documents/meetingdocument/wcms_711349.pdf</a:t>
            </a:r>
            <a:endParaRPr lang="en-GB" sz="1200" dirty="0" smtClean="0"/>
          </a:p>
          <a:p>
            <a:r>
              <a:rPr lang="en-GB" sz="1200" dirty="0" smtClean="0">
                <a:hlinkClick r:id="rId6"/>
              </a:rPr>
              <a:t>https</a:t>
            </a:r>
            <a:r>
              <a:rPr lang="en-GB" sz="1200" dirty="0">
                <a:hlinkClick r:id="rId6"/>
              </a:rPr>
              <a:t>://www.ilo.org/wcmsp5/groups/public/---ed_norm/---</a:t>
            </a:r>
            <a:r>
              <a:rPr lang="en-GB" sz="1200" dirty="0" smtClean="0">
                <a:hlinkClick r:id="rId6"/>
              </a:rPr>
              <a:t>relconf/documents/meetingdocument/wcms_711350.pdf</a:t>
            </a:r>
            <a:r>
              <a:rPr lang="en-GB" sz="1200" dirty="0" smtClean="0"/>
              <a:t> </a:t>
            </a:r>
          </a:p>
          <a:p>
            <a:endParaRPr lang="en-GB" sz="1200" dirty="0"/>
          </a:p>
        </p:txBody>
      </p:sp>
      <p:sp>
        <p:nvSpPr>
          <p:cNvPr id="18" name="CuadroTexto 5"/>
          <p:cNvSpPr txBox="1"/>
          <p:nvPr/>
        </p:nvSpPr>
        <p:spPr>
          <a:xfrm>
            <a:off x="2049490" y="428086"/>
            <a:ext cx="760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GLOBAL CALL FOR ACTION</a:t>
            </a:r>
          </a:p>
        </p:txBody>
      </p:sp>
    </p:spTree>
    <p:extLst>
      <p:ext uri="{BB962C8B-B14F-4D97-AF65-F5344CB8AC3E}">
        <p14:creationId xmlns:p14="http://schemas.microsoft.com/office/powerpoint/2010/main" val="315112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6" name="Grupo 25"/>
          <p:cNvGrpSpPr/>
          <p:nvPr/>
        </p:nvGrpSpPr>
        <p:grpSpPr>
          <a:xfrm>
            <a:off x="-1100604" y="-992575"/>
            <a:ext cx="13292604" cy="8359290"/>
            <a:chOff x="-1100604" y="-992575"/>
            <a:chExt cx="13292604" cy="8359290"/>
          </a:xfrm>
        </p:grpSpPr>
        <p:sp>
          <p:nvSpPr>
            <p:cNvPr id="27" name="CuadroTexto 26"/>
            <p:cNvSpPr txBox="1"/>
            <p:nvPr/>
          </p:nvSpPr>
          <p:spPr>
            <a:xfrm>
              <a:off x="1805316" y="203080"/>
              <a:ext cx="8775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 ARE THE</a:t>
              </a:r>
            </a:p>
          </p:txBody>
        </p:sp>
        <p:grpSp>
          <p:nvGrpSpPr>
            <p:cNvPr id="28" name="Grupo 27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30" name="Rectángulo 29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1" name="Rectángulo 30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2" name="Rectángulo 31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3" name="Imagen 3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9" name="CuadroTexto 28"/>
            <p:cNvSpPr txBox="1"/>
            <p:nvPr/>
          </p:nvSpPr>
          <p:spPr>
            <a:xfrm>
              <a:off x="2311217" y="876834"/>
              <a:ext cx="98807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INSTRUMENTS NEEDED?</a:t>
              </a:r>
              <a:endParaRPr lang="es-ES_tradnl" sz="4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CuadroTexto 11"/>
          <p:cNvSpPr txBox="1"/>
          <p:nvPr/>
        </p:nvSpPr>
        <p:spPr>
          <a:xfrm>
            <a:off x="1985024" y="1692674"/>
            <a:ext cx="10206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 and harassment in the world of work…</a:t>
            </a:r>
          </a:p>
          <a:p>
            <a:pPr marL="0" lvl="1" algn="ctr"/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(Preamble of the Convention)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985024" y="2660239"/>
            <a:ext cx="3202379" cy="21185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…threatens equal opportunities, 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unacceptable and incompatible with decent work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283232" y="2734360"/>
            <a:ext cx="2321380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…can constitute a human rights violation or abuse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7700441" y="2660239"/>
            <a:ext cx="3636074" cy="12875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…affects a person’s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health, dignity,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family and social environment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7220964" y="4210287"/>
            <a:ext cx="4655139" cy="2169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…is incompatible with promoting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 enterprises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impacts on the organization of work,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workplace relations, worker engagement, enterprise reputation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2307497" y="4868068"/>
            <a:ext cx="4722756" cy="1338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…may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persons, particularly women,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accessing, and remaining and advancing in the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market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85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-1100604" y="-992575"/>
            <a:ext cx="13292604" cy="8359290"/>
            <a:chOff x="-1100604" y="-992575"/>
            <a:chExt cx="13292604" cy="8359290"/>
          </a:xfrm>
        </p:grpSpPr>
        <p:sp>
          <p:nvSpPr>
            <p:cNvPr id="15" name="CuadroTexto 14"/>
            <p:cNvSpPr txBox="1"/>
            <p:nvPr/>
          </p:nvSpPr>
          <p:spPr>
            <a:xfrm>
              <a:off x="1805316" y="203080"/>
              <a:ext cx="877559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IS INNOVATIVE</a:t>
              </a:r>
            </a:p>
          </p:txBody>
        </p:sp>
        <p:grpSp>
          <p:nvGrpSpPr>
            <p:cNvPr id="16" name="Grupo 15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18" name="Rectángulo 17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9" name="Rectángulo 18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20" name="Rectángulo 19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21" name="Imagen 20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17" name="CuadroTexto 16"/>
            <p:cNvSpPr txBox="1"/>
            <p:nvPr/>
          </p:nvSpPr>
          <p:spPr>
            <a:xfrm>
              <a:off x="2311217" y="876834"/>
              <a:ext cx="988078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ABOUT THE INSTRUMENTS?</a:t>
              </a:r>
              <a:endParaRPr lang="es-ES_tradnl" sz="4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CuadroTexto 21"/>
          <p:cNvSpPr txBox="1"/>
          <p:nvPr/>
        </p:nvSpPr>
        <p:spPr>
          <a:xfrm>
            <a:off x="2311217" y="5848618"/>
            <a:ext cx="9708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instruments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s-ES_tradnl" sz="22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ILO’s</a:t>
            </a:r>
            <a:r>
              <a:rPr lang="es-ES_tradnl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s-ES_tradnl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century</a:t>
            </a:r>
            <a:endParaRPr lang="es-ES_tradnl" sz="22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167399" y="3119404"/>
            <a:ext cx="97087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Convention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forward-looking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ground-breaking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instrument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brings OSH and human rights together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that takes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into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consideration: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- the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evolving nature of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lvl="1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- the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underpinning elements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 violence and harassment</a:t>
            </a:r>
          </a:p>
          <a:p>
            <a:pPr lvl="2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the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sectors, occupations and work arrangements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more exposed to violence and harassment</a:t>
            </a:r>
            <a:endParaRPr lang="es-ES_tradnl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12"/>
          <p:cNvSpPr txBox="1"/>
          <p:nvPr/>
        </p:nvSpPr>
        <p:spPr>
          <a:xfrm>
            <a:off x="2167399" y="1990221"/>
            <a:ext cx="9708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Convention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the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ES_tradnl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s-ES_tradnl" sz="22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ES_tradnl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es-ES_tradnl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</a:t>
            </a:r>
            <a:r>
              <a:rPr lang="es-ES_tradnl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violence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harassment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s-ES_tradn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_tradnl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s-ES_tradn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64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24" name="Grupo 4"/>
          <p:cNvGrpSpPr/>
          <p:nvPr/>
        </p:nvGrpSpPr>
        <p:grpSpPr>
          <a:xfrm>
            <a:off x="-1373363" y="-587154"/>
            <a:ext cx="12054062" cy="7953869"/>
            <a:chOff x="-1373363" y="-587154"/>
            <a:chExt cx="12054062" cy="7953869"/>
          </a:xfrm>
        </p:grpSpPr>
        <p:sp>
          <p:nvSpPr>
            <p:cNvPr id="25" name="CuadroTexto 5"/>
            <p:cNvSpPr txBox="1"/>
            <p:nvPr/>
          </p:nvSpPr>
          <p:spPr>
            <a:xfrm>
              <a:off x="2049490" y="251974"/>
              <a:ext cx="72100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8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CONVENTION No.190 </a:t>
              </a:r>
            </a:p>
          </p:txBody>
        </p:sp>
        <p:grpSp>
          <p:nvGrpSpPr>
            <p:cNvPr id="27" name="Grupo 6"/>
            <p:cNvGrpSpPr/>
            <p:nvPr/>
          </p:nvGrpSpPr>
          <p:grpSpPr>
            <a:xfrm>
              <a:off x="-1373363" y="-587154"/>
              <a:ext cx="3667026" cy="7953869"/>
              <a:chOff x="-1373363" y="-587154"/>
              <a:chExt cx="3667026" cy="7953869"/>
            </a:xfrm>
          </p:grpSpPr>
          <p:sp>
            <p:nvSpPr>
              <p:cNvPr id="29" name="Rectángulo 8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0" name="Rectángulo 9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1" name="Rectángulo 10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32" name="Imagen 11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373363" y="-587154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8" name="CuadroTexto 7"/>
            <p:cNvSpPr txBox="1"/>
            <p:nvPr/>
          </p:nvSpPr>
          <p:spPr>
            <a:xfrm>
              <a:off x="2693276" y="1239253"/>
              <a:ext cx="79874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RECOMMENDATION No. 206</a:t>
              </a:r>
              <a:endParaRPr lang="es-ES_tradnl" sz="4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Rectángulo 12"/>
          <p:cNvSpPr/>
          <p:nvPr/>
        </p:nvSpPr>
        <p:spPr>
          <a:xfrm>
            <a:off x="2127733" y="2544309"/>
            <a:ext cx="92548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right of everyone to a world of work free from violence and harassment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gender-based violence and harassment</a:t>
            </a:r>
            <a:endParaRPr lang="es-ES_trad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4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723346" y="4110465"/>
            <a:ext cx="8622210" cy="1691977"/>
            <a:chOff x="2723345" y="4110465"/>
            <a:chExt cx="9363069" cy="1691977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2723345" y="4110465"/>
              <a:ext cx="9363069" cy="1691977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adroTexto 1"/>
            <p:cNvSpPr txBox="1"/>
            <p:nvPr/>
          </p:nvSpPr>
          <p:spPr>
            <a:xfrm>
              <a:off x="2762110" y="4183061"/>
              <a:ext cx="9199736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Gender-based</a:t>
              </a:r>
              <a:r>
                <a:rPr lang="es-ES_tradnl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_tradnl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violence</a:t>
              </a:r>
              <a:r>
                <a:rPr lang="es-ES_tradnl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es-ES_tradnl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harassment</a:t>
              </a:r>
              <a:r>
                <a:rPr lang="es-ES_tradnl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_tradnl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s-ES_tradnl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Art</a:t>
              </a:r>
              <a:r>
                <a:rPr lang="es-ES_tradnl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. 1(1)(b) </a:t>
              </a:r>
              <a:r>
                <a:rPr lang="es-ES_tradnl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C.190)</a:t>
              </a:r>
              <a:r>
                <a:rPr lang="es-ES_tradnl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s-ES_tradnl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40767" y="1763537"/>
            <a:ext cx="9404788" cy="2165220"/>
            <a:chOff x="1982486" y="1744441"/>
            <a:chExt cx="9363069" cy="2184316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982486" y="1744441"/>
              <a:ext cx="9363069" cy="2184316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2158451" y="1926149"/>
              <a:ext cx="9058632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_tradnl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Violence</a:t>
              </a:r>
              <a:r>
                <a:rPr lang="es-ES_tradnl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es-ES_tradnl" sz="20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harassment</a:t>
              </a:r>
              <a:r>
                <a:rPr lang="es-ES_tradnl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_tradnl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s-ES_tradnl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Art</a:t>
              </a:r>
              <a:r>
                <a:rPr lang="es-ES_tradnl" sz="2000" i="1" dirty="0">
                  <a:latin typeface="Arial" panose="020B0604020202020204" pitchFamily="34" charset="0"/>
                  <a:cs typeface="Arial" panose="020B0604020202020204" pitchFamily="34" charset="0"/>
                </a:rPr>
                <a:t>. 1(1)(a) </a:t>
              </a:r>
              <a:r>
                <a:rPr lang="es-ES_tradnl" sz="2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C.190)</a:t>
              </a:r>
              <a:r>
                <a:rPr lang="es-ES_tradnl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s-ES_tradnl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-1100604" y="-992575"/>
            <a:ext cx="10759758" cy="8359290"/>
            <a:chOff x="-1100604" y="-992575"/>
            <a:chExt cx="10759758" cy="8359290"/>
          </a:xfrm>
        </p:grpSpPr>
        <p:sp>
          <p:nvSpPr>
            <p:cNvPr id="10" name="CuadroTexto 9"/>
            <p:cNvSpPr txBox="1"/>
            <p:nvPr/>
          </p:nvSpPr>
          <p:spPr>
            <a:xfrm>
              <a:off x="1805317" y="-1651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</a:t>
              </a:r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5" name="Rectángulo 4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6" name="Rectángulo 5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7" name="Rectángulo 6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29" name="CuadroTexto 28"/>
            <p:cNvSpPr txBox="1"/>
            <p:nvPr/>
          </p:nvSpPr>
          <p:spPr>
            <a:xfrm>
              <a:off x="2449104" y="616823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IS ADDRESSED?</a:t>
              </a:r>
              <a:endParaRPr lang="es-ES_tradnl" sz="5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34" name="Grupo 33"/>
          <p:cNvGrpSpPr/>
          <p:nvPr/>
        </p:nvGrpSpPr>
        <p:grpSpPr>
          <a:xfrm>
            <a:off x="2127462" y="5967770"/>
            <a:ext cx="9501706" cy="682458"/>
            <a:chOff x="2102793" y="5958829"/>
            <a:chExt cx="9501706" cy="956879"/>
          </a:xfrm>
        </p:grpSpPr>
        <p:sp>
          <p:nvSpPr>
            <p:cNvPr id="33" name="Rectángulo 32"/>
            <p:cNvSpPr/>
            <p:nvPr/>
          </p:nvSpPr>
          <p:spPr>
            <a:xfrm>
              <a:off x="2102793" y="5958829"/>
              <a:ext cx="9501706" cy="95687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1" name="Rectángulo 30"/>
            <p:cNvSpPr/>
            <p:nvPr/>
          </p:nvSpPr>
          <p:spPr>
            <a:xfrm>
              <a:off x="2533577" y="6009483"/>
              <a:ext cx="8787309" cy="9062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D</a:t>
              </a:r>
              <a:r>
                <a:rPr lang="en-US" b="1" dirty="0" smtClean="0"/>
                <a:t>efinitions </a:t>
              </a:r>
              <a:r>
                <a:rPr lang="en-US" b="1" dirty="0"/>
                <a:t>in national </a:t>
              </a:r>
              <a:r>
                <a:rPr lang="en-US" b="1" dirty="0" smtClean="0"/>
                <a:t>laws and regulations </a:t>
              </a:r>
              <a:r>
                <a:rPr lang="en-US" b="1" dirty="0"/>
                <a:t>may provide for a single concept or separate concepts </a:t>
              </a:r>
              <a:r>
                <a:rPr lang="en-US" dirty="0" smtClean="0"/>
                <a:t>(</a:t>
              </a:r>
              <a:r>
                <a:rPr lang="en-US" dirty="0"/>
                <a:t>Art. 1(2) C.190</a:t>
              </a:r>
              <a:r>
                <a:rPr lang="en-US" dirty="0" smtClean="0"/>
                <a:t>)</a:t>
              </a:r>
              <a:endParaRPr lang="es-ES_tradnl" dirty="0"/>
            </a:p>
          </p:txBody>
        </p:sp>
      </p:grpSp>
      <p:sp>
        <p:nvSpPr>
          <p:cNvPr id="35" name="Rectángulo 34"/>
          <p:cNvSpPr/>
          <p:nvPr/>
        </p:nvSpPr>
        <p:spPr>
          <a:xfrm>
            <a:off x="2037794" y="2435186"/>
            <a:ext cx="92749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2037794" y="2433976"/>
            <a:ext cx="92749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range 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unacceptable </a:t>
            </a:r>
            <a:r>
              <a:rPr lang="en-US" sz="20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practices, 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2037793" y="2428820"/>
            <a:ext cx="92749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range of unacceptable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practices, 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threats thereof, 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2035862" y="2435690"/>
            <a:ext cx="92749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range of unacceptable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practices, or threats thereof, 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a single occurrence or repeated,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2035905" y="2428621"/>
            <a:ext cx="92749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range of unacceptable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practices, or threats thereof, whether a single occurrence or repeated, 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aim at, result in, or are likely to result </a:t>
            </a:r>
            <a:r>
              <a:rPr lang="en-US" sz="20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035862" y="2434287"/>
            <a:ext cx="927495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range of unacceptable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practices, or threats thereof, whether a single occurrence or repeated, that aim at, result in, or are likely to result in 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physical, psychological, sexual or economic harm, 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2035862" y="2434465"/>
            <a:ext cx="92749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range of unacceptable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behaviours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practices, or threats thereof, whether a single occurrence or repeated, that aim at, result in, or are likely to result in physical, psychological, sexual or economic harm,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includes gender-based violence and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harassment</a:t>
            </a:r>
            <a:endParaRPr lang="es-ES_tradnl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15"/>
          <p:cNvSpPr/>
          <p:nvPr/>
        </p:nvSpPr>
        <p:spPr>
          <a:xfrm>
            <a:off x="2855018" y="4655767"/>
            <a:ext cx="92749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Violence and harassment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ángulo 16"/>
          <p:cNvSpPr/>
          <p:nvPr/>
        </p:nvSpPr>
        <p:spPr>
          <a:xfrm>
            <a:off x="2855018" y="4655611"/>
            <a:ext cx="81644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Violence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harassment 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at persons because of their sex or gender</a:t>
            </a:r>
            <a:r>
              <a:rPr lang="en-US" sz="20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2"/>
          <p:cNvSpPr/>
          <p:nvPr/>
        </p:nvSpPr>
        <p:spPr>
          <a:xfrm>
            <a:off x="2855018" y="4656495"/>
            <a:ext cx="816443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Violence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harassment directed at persons because of their sex or gender, </a:t>
            </a:r>
            <a:r>
              <a:rPr lang="en-US" sz="20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affecting </a:t>
            </a:r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persons of a particular sex or gender disproportionately, </a:t>
            </a:r>
            <a:endParaRPr lang="es-ES_tradnl" sz="20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ángulo 23"/>
          <p:cNvSpPr/>
          <p:nvPr/>
        </p:nvSpPr>
        <p:spPr>
          <a:xfrm>
            <a:off x="2855019" y="4659019"/>
            <a:ext cx="836037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Violence 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harassment directed at persons because of their sex or gender,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affecting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persons of a particular sex or gender disproportionately, 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includes </a:t>
            </a: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harassment. </a:t>
            </a:r>
            <a:endParaRPr lang="es-ES_tradnl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Bent Arrow 11"/>
          <p:cNvSpPr/>
          <p:nvPr/>
        </p:nvSpPr>
        <p:spPr>
          <a:xfrm flipV="1">
            <a:off x="2218425" y="3801591"/>
            <a:ext cx="461357" cy="803375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23" grpId="0"/>
      <p:bldP spid="24" grpId="0"/>
      <p:bldP spid="25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302503"/>
            <a:ext cx="2216949" cy="959052"/>
          </a:xfrm>
          <a:prstGeom prst="rect">
            <a:avLst/>
          </a:prstGeom>
        </p:spPr>
      </p:pic>
      <p:grpSp>
        <p:nvGrpSpPr>
          <p:cNvPr id="36" name="Grupo 35"/>
          <p:cNvGrpSpPr/>
          <p:nvPr/>
        </p:nvGrpSpPr>
        <p:grpSpPr>
          <a:xfrm>
            <a:off x="-1100604" y="-992575"/>
            <a:ext cx="11901637" cy="8359290"/>
            <a:chOff x="-1100604" y="-992575"/>
            <a:chExt cx="11901637" cy="8359290"/>
          </a:xfrm>
        </p:grpSpPr>
        <p:sp>
          <p:nvSpPr>
            <p:cNvPr id="37" name="CuadroTexto 36"/>
            <p:cNvSpPr txBox="1"/>
            <p:nvPr/>
          </p:nvSpPr>
          <p:spPr>
            <a:xfrm>
              <a:off x="1879339" y="-27111"/>
              <a:ext cx="72100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CORE</a:t>
              </a:r>
            </a:p>
          </p:txBody>
        </p:sp>
        <p:grpSp>
          <p:nvGrpSpPr>
            <p:cNvPr id="38" name="Grupo 37"/>
            <p:cNvGrpSpPr/>
            <p:nvPr/>
          </p:nvGrpSpPr>
          <p:grpSpPr>
            <a:xfrm>
              <a:off x="-1100604" y="-992575"/>
              <a:ext cx="3667026" cy="8359290"/>
              <a:chOff x="-1100604" y="-992575"/>
              <a:chExt cx="3667026" cy="8359290"/>
            </a:xfrm>
          </p:grpSpPr>
          <p:sp>
            <p:nvSpPr>
              <p:cNvPr id="40" name="Rectángulo 39"/>
              <p:cNvSpPr/>
              <p:nvPr/>
            </p:nvSpPr>
            <p:spPr>
              <a:xfrm>
                <a:off x="128788" y="-296215"/>
                <a:ext cx="953037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1" name="Rectángulo 40"/>
              <p:cNvSpPr/>
              <p:nvPr/>
            </p:nvSpPr>
            <p:spPr>
              <a:xfrm>
                <a:off x="1208680" y="-296215"/>
                <a:ext cx="247141" cy="766293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2" name="Rectángulo 41"/>
              <p:cNvSpPr/>
              <p:nvPr/>
            </p:nvSpPr>
            <p:spPr>
              <a:xfrm>
                <a:off x="1594824" y="1239253"/>
                <a:ext cx="125691" cy="612746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pic>
            <p:nvPicPr>
              <p:cNvPr id="43" name="Imagen 4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00604" y="-992575"/>
                <a:ext cx="3667026" cy="3652814"/>
              </a:xfrm>
              <a:prstGeom prst="rect">
                <a:avLst/>
              </a:prstGeom>
            </p:spPr>
          </p:pic>
        </p:grpSp>
        <p:sp>
          <p:nvSpPr>
            <p:cNvPr id="39" name="CuadroTexto 38"/>
            <p:cNvSpPr txBox="1"/>
            <p:nvPr/>
          </p:nvSpPr>
          <p:spPr>
            <a:xfrm>
              <a:off x="2468926" y="606071"/>
              <a:ext cx="83321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5400" b="1" dirty="0" err="1" smtClean="0">
                  <a:solidFill>
                    <a:srgbClr val="CFE5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Obligations</a:t>
              </a:r>
              <a:endParaRPr lang="es-ES_tradnl" sz="5400" b="1" dirty="0">
                <a:solidFill>
                  <a:srgbClr val="CFE5C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2272906" y="1861683"/>
            <a:ext cx="8735406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/>
              <a:t>Adopting</a:t>
            </a:r>
          </a:p>
          <a:p>
            <a:pPr marL="0" lvl="1"/>
            <a:r>
              <a:rPr lang="en-US" sz="2400" b="1" dirty="0" smtClean="0"/>
              <a:t> AN </a:t>
            </a:r>
            <a:r>
              <a:rPr lang="en-US" sz="2400" b="1" dirty="0"/>
              <a:t>INCLUSIVE, 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2275705" y="1861683"/>
            <a:ext cx="8735405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/>
              <a:t>Adopting</a:t>
            </a:r>
          </a:p>
          <a:p>
            <a:pPr marL="0" lvl="1" algn="ctr"/>
            <a:r>
              <a:rPr lang="en-US" sz="2400" b="1" dirty="0" smtClean="0"/>
              <a:t> The right of everyone </a:t>
            </a:r>
          </a:p>
          <a:p>
            <a:pPr marL="0" lvl="1" algn="ctr"/>
            <a:r>
              <a:rPr lang="en-US" sz="2400" b="1" dirty="0" smtClean="0"/>
              <a:t>to a world of work free from violence and harassment</a:t>
            </a:r>
            <a:endParaRPr lang="en-US" sz="2400" b="1" dirty="0"/>
          </a:p>
        </p:txBody>
      </p:sp>
      <p:sp>
        <p:nvSpPr>
          <p:cNvPr id="27" name="CuadroTexto 26"/>
          <p:cNvSpPr txBox="1"/>
          <p:nvPr/>
        </p:nvSpPr>
        <p:spPr>
          <a:xfrm>
            <a:off x="2274306" y="1861682"/>
            <a:ext cx="8735405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400" b="1" dirty="0" smtClean="0"/>
              <a:t>Respect, Promote and Realize </a:t>
            </a:r>
            <a:endParaRPr lang="en-US" sz="2400" b="1" dirty="0"/>
          </a:p>
        </p:txBody>
      </p:sp>
      <p:sp>
        <p:nvSpPr>
          <p:cNvPr id="2" name="Down Arrow 1"/>
          <p:cNvSpPr/>
          <p:nvPr/>
        </p:nvSpPr>
        <p:spPr>
          <a:xfrm>
            <a:off x="6399692" y="3177982"/>
            <a:ext cx="484632" cy="978408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2111829" y="4144744"/>
            <a:ext cx="9209314" cy="216897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Adopt an inclusive, integrated and gender-responsive approach for the prevention and elimination of violence and harassment in the world of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2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1504</Words>
  <Application>Microsoft Office PowerPoint</Application>
  <PresentationFormat>Widescreen</PresentationFormat>
  <Paragraphs>226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Batang</vt:lpstr>
      <vt:lpstr>Calibri</vt:lpstr>
      <vt:lpstr>Calibri Light</vt:lpstr>
      <vt:lpstr>Symbol</vt:lpstr>
      <vt:lpstr>Wingdings</vt:lpstr>
      <vt:lpstr>Wingdings 2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Proios Torras, Irini</dc:creator>
  <cp:lastModifiedBy>Beghini, Valentina</cp:lastModifiedBy>
  <cp:revision>179</cp:revision>
  <cp:lastPrinted>2019-11-12T15:36:25Z</cp:lastPrinted>
  <dcterms:created xsi:type="dcterms:W3CDTF">2019-07-01T07:01:44Z</dcterms:created>
  <dcterms:modified xsi:type="dcterms:W3CDTF">2020-01-29T16:30:35Z</dcterms:modified>
</cp:coreProperties>
</file>